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4"/>
  </p:notesMasterIdLst>
  <p:sldIdLst>
    <p:sldId id="257" r:id="rId2"/>
    <p:sldId id="258" r:id="rId3"/>
    <p:sldId id="259" r:id="rId4"/>
    <p:sldId id="260" r:id="rId5"/>
    <p:sldId id="261" r:id="rId6"/>
    <p:sldId id="262" r:id="rId7"/>
    <p:sldId id="287" r:id="rId8"/>
    <p:sldId id="263" r:id="rId9"/>
    <p:sldId id="264" r:id="rId10"/>
    <p:sldId id="265" r:id="rId11"/>
    <p:sldId id="286" r:id="rId12"/>
    <p:sldId id="266" r:id="rId13"/>
    <p:sldId id="268" r:id="rId14"/>
    <p:sldId id="269" r:id="rId15"/>
    <p:sldId id="270" r:id="rId16"/>
    <p:sldId id="271" r:id="rId17"/>
    <p:sldId id="272" r:id="rId18"/>
    <p:sldId id="274" r:id="rId19"/>
    <p:sldId id="276" r:id="rId20"/>
    <p:sldId id="288" r:id="rId21"/>
    <p:sldId id="289" r:id="rId22"/>
    <p:sldId id="293" r:id="rId23"/>
    <p:sldId id="294" r:id="rId24"/>
    <p:sldId id="292" r:id="rId25"/>
    <p:sldId id="291" r:id="rId26"/>
    <p:sldId id="285" r:id="rId27"/>
    <p:sldId id="284" r:id="rId28"/>
    <p:sldId id="278" r:id="rId29"/>
    <p:sldId id="279" r:id="rId30"/>
    <p:sldId id="280" r:id="rId31"/>
    <p:sldId id="281" r:id="rId32"/>
    <p:sldId id="282" r:id="rId33"/>
  </p:sldIdLst>
  <p:sldSz cx="12561888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54">
          <p15:clr>
            <a:srgbClr val="A4A3A4"/>
          </p15:clr>
        </p15:guide>
        <p15:guide id="2" pos="395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85"/>
    <p:restoredTop sz="93281"/>
  </p:normalViewPr>
  <p:slideViewPr>
    <p:cSldViewPr showGuides="1">
      <p:cViewPr varScale="1">
        <p:scale>
          <a:sx n="62" d="100"/>
          <a:sy n="62" d="100"/>
        </p:scale>
        <p:origin x="-1116" y="-80"/>
      </p:cViewPr>
      <p:guideLst>
        <p:guide orient="horz" pos="2154"/>
        <p:guide pos="395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fld id="{6A13EF34-0C26-45D0-9864-6937D0BFF968}" type="datetimeFigureOut">
              <a:rPr lang="ko-KR" altLang="en-US"/>
              <a:pPr/>
              <a:t>2018-04-11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88925" y="685800"/>
            <a:ext cx="62801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fld id="{5C2DC4C4-6B56-40C9-AC12-2662346CE005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2440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직사각형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>
            <a:spLocks noGrp="1"/>
          </p:cNvSpPr>
          <p:nvPr>
            <p:ph type="sldNum" sz="quarter" idx="5"/>
          </p:nvPr>
        </p:nvSpPr>
        <p:spPr/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fld id="{5C2DC4C4-6B56-40C9-AC12-2662346CE005}" type="slidenum">
              <a:rPr lang="en-US" altLang="en-US"/>
              <a:pPr/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직사각형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>
            <a:spLocks noGrp="1"/>
          </p:cNvSpPr>
          <p:nvPr>
            <p:ph type="sldNum" sz="quarter" idx="5"/>
          </p:nvPr>
        </p:nvSpPr>
        <p:spPr/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fld id="{5C2DC4C4-6B56-40C9-AC12-2662346CE005}" type="slidenum">
              <a:rPr lang="en-US" altLang="en-US"/>
              <a:pPr/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42142" y="2130426"/>
            <a:ext cx="10677605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84283" y="3886200"/>
            <a:ext cx="8793322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BFF18-4F0C-4031-8A87-58000654D980}" type="datetime1">
              <a:rPr lang="ko-KR" altLang="en-US" smtClean="0"/>
              <a:t>2018-04-11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- 9 -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987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55205-95D3-4676-A088-F4820F497791}" type="datetime1">
              <a:rPr lang="ko-KR" altLang="en-US" smtClean="0"/>
              <a:t>2018-04-11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- 9 -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866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2511729" y="274639"/>
            <a:ext cx="3881972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63630" y="274639"/>
            <a:ext cx="11438734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03F2C-6813-43C3-8B1F-F6ED55E78A65}" type="datetime1">
              <a:rPr lang="ko-KR" altLang="en-US" smtClean="0"/>
              <a:t>2018-04-11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- 9 -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22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39322-2B19-422C-8EAC-B2B06C5C548C}" type="datetime1">
              <a:rPr lang="ko-KR" altLang="en-US" smtClean="0"/>
              <a:t>2018-04-11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- 9 -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963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2303" y="4406901"/>
            <a:ext cx="1067760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92303" y="2906713"/>
            <a:ext cx="10677605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58456-F4DE-4450-A790-0170509991D2}" type="datetime1">
              <a:rPr lang="ko-KR" altLang="en-US" smtClean="0"/>
              <a:t>2018-04-11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- 9 -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561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63630" y="1600201"/>
            <a:ext cx="765926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732257" y="1600201"/>
            <a:ext cx="7661444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424C7-4DB3-45CA-9F26-B6AD32B2C0DC}" type="datetime1">
              <a:rPr lang="ko-KR" altLang="en-US" smtClean="0"/>
              <a:t>2018-04-11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- 9 -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409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095" y="274638"/>
            <a:ext cx="113056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094" y="1535113"/>
            <a:ext cx="555034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8094" y="2174875"/>
            <a:ext cx="555034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381265" y="1535113"/>
            <a:ext cx="555252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381265" y="2174875"/>
            <a:ext cx="555252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2DAA-4DDC-4D15-BE04-B17CFC11199A}" type="datetime1">
              <a:rPr lang="ko-KR" altLang="en-US" smtClean="0"/>
              <a:t>2018-04-11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- 9 -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601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4EBB4-6AE9-48BF-AF7B-7260C14A48B8}" type="datetime1">
              <a:rPr lang="ko-KR" altLang="en-US" smtClean="0"/>
              <a:t>2018-04-11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- 9 -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024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AE132-0053-4121-A034-33436485A3E7}" type="datetime1">
              <a:rPr lang="ko-KR" altLang="en-US" smtClean="0"/>
              <a:t>2018-04-11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- 9 -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908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095" y="273050"/>
            <a:ext cx="413277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11349" y="273051"/>
            <a:ext cx="7022444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8095" y="1435101"/>
            <a:ext cx="413277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B5A63-34C4-4DE6-9573-3D5BE3019A22}" type="datetime1">
              <a:rPr lang="ko-KR" altLang="en-US" smtClean="0"/>
              <a:t>2018-04-11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- 9 -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960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2218" y="4800600"/>
            <a:ext cx="7537133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462218" y="612775"/>
            <a:ext cx="7537133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462218" y="5367338"/>
            <a:ext cx="7537133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F925D-BA66-4581-B729-FFD6441C1D9F}" type="datetime1">
              <a:rPr lang="ko-KR" altLang="en-US" smtClean="0"/>
              <a:t>2018-04-11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- 9 -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11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095" y="274638"/>
            <a:ext cx="11305699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095" y="1600201"/>
            <a:ext cx="11305699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095" y="6356351"/>
            <a:ext cx="2931107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F67F23-4FAC-4856-94D8-8D97D7E3B8BB}" type="datetime1">
              <a:rPr lang="ko-KR" altLang="en-US" smtClean="0"/>
              <a:t>2018-04-11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291979" y="6356351"/>
            <a:ext cx="3977931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en-US" altLang="ko-KR" smtClean="0"/>
              <a:t>- 9 -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002687" y="6356351"/>
            <a:ext cx="2931107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4CA574-50D0-47FD-BCB9-472A617961D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alsamiq.com/products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1.xml"/><Relationship Id="rId1" Type="http://schemas.openxmlformats.org/officeDocument/2006/relationships/video" Target="file:///C:\Users\njh6681\Desktop\KakaoTalk_Video_20180408_1511_20_895.mp4" TargetMode="External"/><Relationship Id="rId4" Type="http://schemas.openxmlformats.org/officeDocument/2006/relationships/hyperlink" Target="http://api.openweathermap.org/data/2.5/forecast?APPID=9e12851a39ab262f41bc922a27073232&amp;lat=35.165&amp;lon=126.9093&amp;mode=xml&amp;units=metric&amp;cnt=15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hyperlink" Target="http://www.g3dp.or.kr/index.do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hyperlink" Target="https://www.arduino.cc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eveloper.android.com/studio/index.html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github.com/Jungdayoung/capstone-design_5riginal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mailto:jssy123@naver.com" TargetMode="External"/><Relationship Id="rId3" Type="http://schemas.openxmlformats.org/officeDocument/2006/relationships/image" Target="../media/image44.jpeg"/><Relationship Id="rId7" Type="http://schemas.openxmlformats.org/officeDocument/2006/relationships/hyperlink" Target="mailto:rla8689@naver.com" TargetMode="Externa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jdy940828@hanmail.net" TargetMode="Externa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://openweathermap.org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openweathermap.org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33472" y="1376772"/>
            <a:ext cx="7694941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500" dirty="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333172" y="3465004"/>
            <a:ext cx="3824104" cy="3070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latin typeface="+mn-lt"/>
                <a:ea typeface="+mn-ea"/>
                <a:cs typeface="+mn-cs"/>
              </a:rPr>
              <a:t>5</a:t>
            </a:r>
            <a:r>
              <a:rPr lang="ko-KR" altLang="en-US" sz="1400" b="1" dirty="0" smtClean="0">
                <a:latin typeface="+mn-lt"/>
                <a:ea typeface="+mn-ea"/>
                <a:cs typeface="+mn-cs"/>
              </a:rPr>
              <a:t>조</a:t>
            </a:r>
            <a:endParaRPr lang="en-US" altLang="ko-KR" sz="1400" b="1" dirty="0">
              <a:latin typeface="+mn-lt"/>
              <a:ea typeface="+mn-ea"/>
              <a:cs typeface="+mn-cs"/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dirty="0"/>
              <a:t>분반 </a:t>
            </a:r>
            <a:r>
              <a:rPr lang="en-US" altLang="ko-KR" sz="1400" dirty="0"/>
              <a:t>: 02 </a:t>
            </a:r>
            <a:r>
              <a:rPr lang="ko-KR" altLang="en-US" sz="1400" dirty="0"/>
              <a:t>분반</a:t>
            </a:r>
            <a:endParaRPr lang="ko-KR" altLang="en-US" sz="1400" b="1" dirty="0">
              <a:latin typeface="+mn-lt"/>
              <a:ea typeface="+mn-ea"/>
              <a:cs typeface="+mn-cs"/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latin typeface="+mn-lt"/>
                <a:ea typeface="+mn-ea"/>
                <a:cs typeface="+mn-cs"/>
              </a:rPr>
              <a:t>팀 명 </a:t>
            </a:r>
            <a:r>
              <a:rPr lang="en-US" altLang="ko-KR" sz="1400" dirty="0">
                <a:latin typeface="+mn-lt"/>
                <a:ea typeface="+mn-ea"/>
                <a:cs typeface="+mn-cs"/>
              </a:rPr>
              <a:t>: 5</a:t>
            </a:r>
            <a:r>
              <a:rPr lang="ko-KR" altLang="en-US" sz="1400" dirty="0" err="1">
                <a:latin typeface="+mn-lt"/>
                <a:ea typeface="+mn-ea"/>
                <a:cs typeface="+mn-cs"/>
              </a:rPr>
              <a:t>리지널</a:t>
            </a:r>
            <a:r>
              <a:rPr lang="ko-KR" altLang="en-US" sz="1400" dirty="0">
                <a:latin typeface="+mn-lt"/>
                <a:ea typeface="+mn-ea"/>
                <a:cs typeface="+mn-cs"/>
              </a:rPr>
              <a:t> </a:t>
            </a:r>
            <a:r>
              <a:rPr lang="ko-KR" altLang="en-US" sz="1400" dirty="0" err="1" smtClean="0">
                <a:latin typeface="+mn-lt"/>
                <a:ea typeface="+mn-ea"/>
                <a:cs typeface="+mn-cs"/>
              </a:rPr>
              <a:t>캡스톤</a:t>
            </a:r>
            <a:endParaRPr lang="en-US" altLang="ko-KR" sz="1400" dirty="0" smtClean="0">
              <a:latin typeface="+mn-lt"/>
              <a:ea typeface="+mn-ea"/>
              <a:cs typeface="+mn-cs"/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dirty="0" smtClean="0">
                <a:latin typeface="+mn-lt"/>
                <a:ea typeface="+mn-ea"/>
                <a:cs typeface="+mn-cs"/>
              </a:rPr>
              <a:t>담당과목 </a:t>
            </a:r>
            <a:r>
              <a:rPr lang="en-US" altLang="ko-KR" sz="1400" dirty="0" smtClean="0">
                <a:latin typeface="+mn-lt"/>
                <a:ea typeface="+mn-ea"/>
                <a:cs typeface="+mn-cs"/>
              </a:rPr>
              <a:t>: </a:t>
            </a:r>
            <a:r>
              <a:rPr lang="ko-KR" altLang="en-US" sz="1400" dirty="0" smtClean="0">
                <a:latin typeface="+mn-lt"/>
                <a:ea typeface="+mn-ea"/>
                <a:cs typeface="+mn-cs"/>
              </a:rPr>
              <a:t>산학 </a:t>
            </a:r>
            <a:r>
              <a:rPr lang="ko-KR" altLang="en-US" sz="1400" dirty="0" err="1" smtClean="0">
                <a:latin typeface="+mn-lt"/>
                <a:ea typeface="+mn-ea"/>
                <a:cs typeface="+mn-cs"/>
              </a:rPr>
              <a:t>캡스톤</a:t>
            </a:r>
            <a:r>
              <a:rPr lang="ko-KR" altLang="en-US" sz="1400" dirty="0" smtClean="0">
                <a:latin typeface="+mn-lt"/>
                <a:ea typeface="+mn-ea"/>
                <a:cs typeface="+mn-cs"/>
              </a:rPr>
              <a:t> 디자인</a:t>
            </a:r>
            <a:r>
              <a:rPr lang="en-US" altLang="ko-KR" sz="1400" dirty="0" smtClean="0">
                <a:latin typeface="+mn-lt"/>
                <a:ea typeface="+mn-ea"/>
                <a:cs typeface="+mn-cs"/>
              </a:rPr>
              <a:t>1</a:t>
            </a:r>
            <a:endParaRPr lang="en-US" altLang="ko-KR" sz="1400" dirty="0">
              <a:latin typeface="+mn-lt"/>
              <a:ea typeface="+mn-ea"/>
              <a:cs typeface="+mn-cs"/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dirty="0" err="1">
                <a:latin typeface="+mn-lt"/>
                <a:ea typeface="+mn-ea"/>
                <a:cs typeface="+mn-cs"/>
              </a:rPr>
              <a:t>교수명</a:t>
            </a:r>
            <a:r>
              <a:rPr lang="ko-KR" altLang="en-US" sz="1400" dirty="0">
                <a:latin typeface="+mn-lt"/>
                <a:ea typeface="+mn-ea"/>
                <a:cs typeface="+mn-cs"/>
              </a:rPr>
              <a:t> </a:t>
            </a:r>
            <a:r>
              <a:rPr lang="en-US" altLang="ko-KR" sz="1400" dirty="0">
                <a:latin typeface="+mn-lt"/>
                <a:ea typeface="+mn-ea"/>
                <a:cs typeface="+mn-cs"/>
              </a:rPr>
              <a:t>: </a:t>
            </a:r>
            <a:r>
              <a:rPr lang="ko-KR" altLang="en-US" sz="1400" dirty="0">
                <a:latin typeface="+mn-lt"/>
                <a:ea typeface="+mn-ea"/>
                <a:cs typeface="+mn-cs"/>
              </a:rPr>
              <a:t>정현숙 교수님</a:t>
            </a: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latin typeface="+mn-lt"/>
                <a:ea typeface="+mn-ea"/>
                <a:cs typeface="+mn-cs"/>
              </a:rPr>
              <a:t>날짜 </a:t>
            </a:r>
            <a:r>
              <a:rPr lang="en-US" altLang="ko-KR" sz="1400" dirty="0">
                <a:latin typeface="+mn-lt"/>
                <a:ea typeface="+mn-ea"/>
                <a:cs typeface="+mn-cs"/>
              </a:rPr>
              <a:t>: </a:t>
            </a:r>
            <a:r>
              <a:rPr lang="en-US" altLang="ko-KR" sz="1400" dirty="0" smtClean="0">
                <a:latin typeface="+mn-lt"/>
                <a:ea typeface="+mn-ea"/>
                <a:cs typeface="+mn-cs"/>
              </a:rPr>
              <a:t>2018.04.11</a:t>
            </a:r>
            <a:endParaRPr lang="ko-KR" altLang="en-US" sz="1400" dirty="0">
              <a:latin typeface="+mn-lt"/>
              <a:ea typeface="+mn-ea"/>
              <a:cs typeface="+mn-cs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b="1" dirty="0">
                <a:latin typeface="+mn-lt"/>
                <a:ea typeface="+mn-ea"/>
                <a:cs typeface="+mn-cs"/>
              </a:rPr>
              <a:t>발표자 </a:t>
            </a:r>
            <a:r>
              <a:rPr lang="en-US" altLang="ko-KR" sz="1700" b="1" dirty="0">
                <a:latin typeface="+mn-lt"/>
                <a:ea typeface="+mn-ea"/>
                <a:cs typeface="+mn-cs"/>
              </a:rPr>
              <a:t>: </a:t>
            </a:r>
            <a:r>
              <a:rPr lang="ko-KR" altLang="en-US" sz="1700" b="1" dirty="0" smtClean="0"/>
              <a:t>정소영</a:t>
            </a:r>
            <a:r>
              <a:rPr lang="en-US" altLang="ko-KR" sz="1400" dirty="0">
                <a:latin typeface="+mn-lt"/>
                <a:ea typeface="+mn-ea"/>
                <a:cs typeface="+mn-cs"/>
              </a:rPr>
              <a:t/>
            </a:r>
            <a:br>
              <a:rPr lang="en-US" altLang="ko-KR" sz="1400" dirty="0">
                <a:latin typeface="+mn-lt"/>
                <a:ea typeface="+mn-ea"/>
                <a:cs typeface="+mn-cs"/>
              </a:rPr>
            </a:br>
            <a:r>
              <a:rPr lang="ko-KR" altLang="en-US" sz="1400" dirty="0">
                <a:latin typeface="+mn-lt"/>
                <a:ea typeface="+mn-ea"/>
                <a:cs typeface="+mn-cs"/>
              </a:rPr>
              <a:t>조원 </a:t>
            </a:r>
            <a:r>
              <a:rPr lang="en-US" altLang="ko-KR" sz="1400" dirty="0">
                <a:latin typeface="+mn-lt"/>
                <a:ea typeface="+mn-ea"/>
                <a:cs typeface="+mn-cs"/>
              </a:rPr>
              <a:t>: 2013</a:t>
            </a:r>
            <a:r>
              <a:rPr lang="ko-KR" altLang="en-US" sz="1400" dirty="0">
                <a:latin typeface="+mn-lt"/>
                <a:ea typeface="+mn-ea"/>
                <a:cs typeface="+mn-cs"/>
              </a:rPr>
              <a:t>4803</a:t>
            </a:r>
            <a:r>
              <a:rPr lang="en-US" altLang="ko-KR" sz="1400" dirty="0">
                <a:latin typeface="+mn-lt"/>
                <a:ea typeface="+mn-ea"/>
                <a:cs typeface="+mn-cs"/>
              </a:rPr>
              <a:t> </a:t>
            </a:r>
            <a:r>
              <a:rPr lang="ko-KR" altLang="en-US" sz="1400" dirty="0">
                <a:latin typeface="+mn-lt"/>
                <a:ea typeface="+mn-ea"/>
                <a:cs typeface="+mn-cs"/>
              </a:rPr>
              <a:t>정다영   </a:t>
            </a:r>
            <a:r>
              <a:rPr lang="en-US" altLang="ko-KR" sz="1400" dirty="0">
                <a:latin typeface="+mn-lt"/>
                <a:ea typeface="+mn-ea"/>
                <a:cs typeface="+mn-cs"/>
              </a:rPr>
              <a:t>20154290 </a:t>
            </a:r>
            <a:r>
              <a:rPr lang="ko-KR" altLang="en-US" sz="1400" dirty="0">
                <a:latin typeface="+mn-lt"/>
                <a:ea typeface="+mn-ea"/>
                <a:cs typeface="+mn-cs"/>
              </a:rPr>
              <a:t>김정인</a:t>
            </a:r>
          </a:p>
          <a:p>
            <a:pPr algn="r">
              <a:lnSpc>
                <a:spcPct val="150000"/>
              </a:lnSpc>
            </a:pPr>
            <a:r>
              <a:rPr lang="en-US" altLang="ko-KR" sz="1400" dirty="0">
                <a:latin typeface="+mn-lt"/>
                <a:ea typeface="+mn-ea"/>
                <a:cs typeface="+mn-cs"/>
              </a:rPr>
              <a:t>20154312 </a:t>
            </a:r>
            <a:r>
              <a:rPr lang="ko-KR" altLang="en-US" sz="1400" dirty="0">
                <a:latin typeface="+mn-lt"/>
                <a:ea typeface="+mn-ea"/>
                <a:cs typeface="+mn-cs"/>
              </a:rPr>
              <a:t>정소영   </a:t>
            </a:r>
            <a:r>
              <a:rPr lang="en-US" altLang="ko-KR" sz="1400" dirty="0">
                <a:latin typeface="+mn-lt"/>
                <a:ea typeface="+mn-ea"/>
                <a:cs typeface="+mn-cs"/>
              </a:rPr>
              <a:t>20154335 </a:t>
            </a:r>
            <a:r>
              <a:rPr lang="ko-KR" altLang="en-US" sz="1400" dirty="0">
                <a:latin typeface="+mn-lt"/>
                <a:ea typeface="+mn-ea"/>
                <a:cs typeface="+mn-cs"/>
              </a:rPr>
              <a:t>나지현</a:t>
            </a:r>
            <a:endParaRPr lang="en-US" altLang="ko-KR" sz="14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산학 </a:t>
            </a:r>
            <a:r>
              <a:rPr lang="ko-KR" altLang="en-US" sz="1200" dirty="0" err="1">
                <a:latin typeface="+mn-lt"/>
                <a:ea typeface="+mn-ea"/>
                <a:cs typeface="+mn-cs"/>
              </a:rPr>
              <a:t>캡스톤</a:t>
            </a:r>
            <a:r>
              <a:rPr lang="ko-KR" altLang="en-US" sz="1200" dirty="0">
                <a:latin typeface="+mn-lt"/>
                <a:ea typeface="+mn-ea"/>
                <a:cs typeface="+mn-cs"/>
              </a:rPr>
              <a:t> 디자인</a:t>
            </a:r>
            <a:r>
              <a:rPr lang="en-US" altLang="ko-KR" sz="1200" dirty="0">
                <a:latin typeface="+mn-lt"/>
                <a:ea typeface="+mn-ea"/>
                <a:cs typeface="+mn-cs"/>
              </a:rPr>
              <a:t>1</a:t>
            </a:r>
            <a:endParaRPr lang="ko-KR" altLang="en-US" sz="1200" dirty="0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D7B5E7F-09C3-4B52-A20A-D1F38420ADFF}"/>
              </a:ext>
            </a:extLst>
          </p:cNvPr>
          <p:cNvSpPr txBox="1"/>
          <p:nvPr/>
        </p:nvSpPr>
        <p:spPr>
          <a:xfrm>
            <a:off x="2433471" y="2457476"/>
            <a:ext cx="7694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[ </a:t>
            </a:r>
            <a:r>
              <a:rPr lang="ko-KR" altLang="en-US" dirty="0"/>
              <a:t>국내 기상 코디 추천 어플</a:t>
            </a:r>
            <a:r>
              <a:rPr lang="en-US" altLang="ko-KR" dirty="0"/>
              <a:t>, </a:t>
            </a:r>
            <a:r>
              <a:rPr lang="ko-KR" altLang="en-US" dirty="0"/>
              <a:t>강수 예상 하드웨어 </a:t>
            </a:r>
            <a:r>
              <a:rPr lang="en-US" altLang="ko-KR" dirty="0"/>
              <a:t>]</a:t>
            </a:r>
            <a:endParaRPr lang="ko-KR" altLang="en-US" sz="5500" dirty="0">
              <a:latin typeface="+mn-lt"/>
              <a:ea typeface="+mn-ea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2187" y="715776"/>
            <a:ext cx="6936164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 dirty="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 dirty="0">
                <a:latin typeface="+mn-lt"/>
                <a:ea typeface="+mn-ea"/>
                <a:cs typeface="+mn-cs"/>
              </a:rPr>
              <a:t> 2</a:t>
            </a:r>
            <a:r>
              <a:rPr lang="ko-KR" altLang="en-US" sz="3300" dirty="0">
                <a:latin typeface="+mn-lt"/>
                <a:ea typeface="+mn-ea"/>
                <a:cs typeface="+mn-cs"/>
              </a:rPr>
              <a:t>절 개발내용</a:t>
            </a:r>
          </a:p>
          <a:p>
            <a:pPr lvl="0"/>
            <a:r>
              <a:rPr lang="en-US" altLang="ko-KR" sz="2200" dirty="0" smtClean="0">
                <a:latin typeface="+mn-lt"/>
                <a:ea typeface="+mn-ea"/>
                <a:cs typeface="+mn-cs"/>
              </a:rPr>
              <a:t>2-</a:t>
            </a:r>
            <a:r>
              <a:rPr lang="en-US" altLang="ko-KR" sz="2200" dirty="0"/>
              <a:t>2</a:t>
            </a:r>
            <a:r>
              <a:rPr lang="ko-KR" altLang="en-US" sz="2200" dirty="0" smtClean="0">
                <a:latin typeface="+mn-lt"/>
                <a:ea typeface="+mn-ea"/>
                <a:cs typeface="+mn-cs"/>
              </a:rPr>
              <a:t>. </a:t>
            </a:r>
            <a:r>
              <a:rPr lang="ko-KR" altLang="en-US" sz="2200" dirty="0">
                <a:latin typeface="+mn-lt"/>
                <a:ea typeface="+mn-ea"/>
                <a:cs typeface="+mn-cs"/>
              </a:rPr>
              <a:t>날씨 </a:t>
            </a:r>
            <a:r>
              <a:rPr lang="ko-KR" altLang="en-US" sz="2200" dirty="0" err="1">
                <a:latin typeface="+mn-lt"/>
                <a:ea typeface="+mn-ea"/>
                <a:cs typeface="+mn-cs"/>
              </a:rPr>
              <a:t>빅데이터</a:t>
            </a:r>
            <a:endParaRPr lang="ko-KR" altLang="en-US" sz="2200" dirty="0"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3075" name="직사각형 3074"/>
          <p:cNvSpPr txBox="1"/>
          <p:nvPr/>
        </p:nvSpPr>
        <p:spPr>
          <a:xfrm>
            <a:off x="431540" y="1916832"/>
            <a:ext cx="7308812" cy="367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087" name="직사각형 3086"/>
          <p:cNvSpPr txBox="1"/>
          <p:nvPr/>
        </p:nvSpPr>
        <p:spPr>
          <a:xfrm>
            <a:off x="664320" y="3527720"/>
            <a:ext cx="3528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r>
              <a:rPr lang="ko-KR" altLang="en-US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dirty="0" smtClean="0"/>
              <a:t>개발에 쓸 </a:t>
            </a:r>
            <a:r>
              <a:rPr lang="en-US" altLang="ko-KR" dirty="0" smtClean="0"/>
              <a:t>API key </a:t>
            </a:r>
            <a:r>
              <a:rPr lang="ko-KR" altLang="en-US" dirty="0" smtClean="0"/>
              <a:t>받아오기</a:t>
            </a:r>
            <a:endParaRPr lang="en-US" altLang="ko-KR" dirty="0" smtClean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1326AB0-8E93-4B95-978C-2AC93FDFE070}"/>
              </a:ext>
            </a:extLst>
          </p:cNvPr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산학 </a:t>
            </a:r>
            <a:r>
              <a:rPr lang="ko-KR" altLang="en-US" sz="1200" dirty="0" err="1">
                <a:latin typeface="+mn-lt"/>
                <a:ea typeface="+mn-ea"/>
                <a:cs typeface="+mn-cs"/>
              </a:rPr>
              <a:t>캡스톤</a:t>
            </a:r>
            <a:r>
              <a:rPr lang="ko-KR" altLang="en-US" sz="1200" dirty="0">
                <a:latin typeface="+mn-lt"/>
                <a:ea typeface="+mn-ea"/>
                <a:cs typeface="+mn-cs"/>
              </a:rPr>
              <a:t> 디자인</a:t>
            </a:r>
            <a:r>
              <a:rPr lang="en-US" altLang="ko-KR" sz="1200" dirty="0">
                <a:latin typeface="+mn-lt"/>
                <a:ea typeface="+mn-ea"/>
                <a:cs typeface="+mn-cs"/>
              </a:rPr>
              <a:t>1</a:t>
            </a:r>
            <a:endParaRPr lang="ko-KR" altLang="en-US" sz="1200" dirty="0"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1362" t="14300" r="40839" b="40025"/>
          <a:stretch>
            <a:fillRect/>
          </a:stretch>
        </p:blipFill>
        <p:spPr bwMode="auto">
          <a:xfrm>
            <a:off x="4624759" y="1520788"/>
            <a:ext cx="6939253" cy="4716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도넛 13"/>
          <p:cNvSpPr/>
          <p:nvPr/>
        </p:nvSpPr>
        <p:spPr>
          <a:xfrm>
            <a:off x="5441145" y="3282948"/>
            <a:ext cx="1022364" cy="657234"/>
          </a:xfrm>
          <a:prstGeom prst="donut">
            <a:avLst>
              <a:gd name="adj" fmla="val 9170"/>
            </a:avLst>
          </a:prstGeom>
          <a:solidFill>
            <a:srgbClr val="FF0000"/>
          </a:solidFill>
          <a:ln w="635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2187" y="715776"/>
            <a:ext cx="6936164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 dirty="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 dirty="0">
                <a:latin typeface="+mn-lt"/>
                <a:ea typeface="+mn-ea"/>
                <a:cs typeface="+mn-cs"/>
              </a:rPr>
              <a:t> 2</a:t>
            </a:r>
            <a:r>
              <a:rPr lang="ko-KR" altLang="en-US" sz="3300" dirty="0">
                <a:latin typeface="+mn-lt"/>
                <a:ea typeface="+mn-ea"/>
                <a:cs typeface="+mn-cs"/>
              </a:rPr>
              <a:t>절 개발내용</a:t>
            </a:r>
          </a:p>
          <a:p>
            <a:pPr lvl="0"/>
            <a:r>
              <a:rPr lang="en-US" altLang="ko-KR" sz="2200" dirty="0" smtClean="0">
                <a:latin typeface="+mn-lt"/>
                <a:ea typeface="+mn-ea"/>
                <a:cs typeface="+mn-cs"/>
              </a:rPr>
              <a:t>2-</a:t>
            </a:r>
            <a:r>
              <a:rPr lang="en-US" altLang="ko-KR" sz="2200" dirty="0"/>
              <a:t>2</a:t>
            </a:r>
            <a:r>
              <a:rPr lang="ko-KR" altLang="en-US" sz="2200" dirty="0" smtClean="0">
                <a:latin typeface="+mn-lt"/>
                <a:ea typeface="+mn-ea"/>
                <a:cs typeface="+mn-cs"/>
              </a:rPr>
              <a:t>. </a:t>
            </a:r>
            <a:r>
              <a:rPr lang="ko-KR" altLang="en-US" sz="2200" dirty="0">
                <a:latin typeface="+mn-lt"/>
                <a:ea typeface="+mn-ea"/>
                <a:cs typeface="+mn-cs"/>
              </a:rPr>
              <a:t>날씨 </a:t>
            </a:r>
            <a:r>
              <a:rPr lang="ko-KR" altLang="en-US" sz="2200" dirty="0" err="1">
                <a:latin typeface="+mn-lt"/>
                <a:ea typeface="+mn-ea"/>
                <a:cs typeface="+mn-cs"/>
              </a:rPr>
              <a:t>빅데이터</a:t>
            </a:r>
            <a:endParaRPr lang="ko-KR" altLang="en-US" sz="2200" dirty="0"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3075" name="직사각형 3074"/>
          <p:cNvSpPr txBox="1"/>
          <p:nvPr/>
        </p:nvSpPr>
        <p:spPr>
          <a:xfrm>
            <a:off x="431540" y="1916832"/>
            <a:ext cx="7308812" cy="367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087" name="직사각형 3086"/>
          <p:cNvSpPr txBox="1"/>
          <p:nvPr/>
        </p:nvSpPr>
        <p:spPr>
          <a:xfrm>
            <a:off x="124260" y="1910732"/>
            <a:ext cx="12493388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900" dirty="0" smtClean="0">
                <a:solidFill>
                  <a:srgbClr val="FF0000"/>
                </a:solidFill>
              </a:rPr>
              <a:t>5</a:t>
            </a:r>
            <a:r>
              <a:rPr lang="ko-KR" altLang="en-US" sz="19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. </a:t>
            </a:r>
            <a:endParaRPr lang="en-US" altLang="ko-KR" sz="1900" dirty="0" smtClean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  <a:p>
            <a:pPr lvl="0"/>
            <a:r>
              <a:rPr lang="en-US" altLang="ko-KR" sz="1900" dirty="0" smtClean="0"/>
              <a:t> - API key </a:t>
            </a:r>
            <a:r>
              <a:rPr lang="ko-KR" altLang="en-US" sz="1900" dirty="0" smtClean="0"/>
              <a:t>를 이용하여 </a:t>
            </a:r>
            <a:r>
              <a:rPr lang="en-US" altLang="ko-KR" sz="1900" dirty="0" smtClean="0"/>
              <a:t>URL </a:t>
            </a:r>
            <a:r>
              <a:rPr lang="ko-KR" altLang="en-US" sz="1900" dirty="0" smtClean="0"/>
              <a:t>을 제작 시 </a:t>
            </a:r>
            <a:r>
              <a:rPr lang="en-US" altLang="ko-KR" sz="1900" dirty="0" smtClean="0"/>
              <a:t>JSON </a:t>
            </a:r>
            <a:r>
              <a:rPr lang="ko-KR" altLang="en-US" sz="1900" dirty="0" smtClean="0"/>
              <a:t>형태로 </a:t>
            </a:r>
            <a:r>
              <a:rPr lang="en-US" altLang="ko-KR" sz="1900" dirty="0" smtClean="0"/>
              <a:t>Data</a:t>
            </a:r>
            <a:r>
              <a:rPr lang="ko-KR" altLang="en-US" sz="1900" dirty="0" smtClean="0"/>
              <a:t>를 받아올 수 있음</a:t>
            </a:r>
            <a:r>
              <a:rPr lang="en-US" altLang="ko-KR" sz="1900" dirty="0" smtClean="0"/>
              <a:t>.</a:t>
            </a:r>
          </a:p>
          <a:p>
            <a:pPr lvl="0"/>
            <a:r>
              <a:rPr lang="ko-KR" altLang="en-US" sz="1900" dirty="0" smtClean="0">
                <a:latin typeface="+mn-lt"/>
                <a:ea typeface="+mn-ea"/>
                <a:cs typeface="+mn-cs"/>
              </a:rPr>
              <a:t> </a:t>
            </a:r>
            <a:r>
              <a:rPr lang="en-US" altLang="ko-KR" sz="1900" dirty="0" smtClean="0">
                <a:latin typeface="+mn-lt"/>
                <a:ea typeface="+mn-ea"/>
                <a:cs typeface="+mn-cs"/>
              </a:rPr>
              <a:t>- </a:t>
            </a:r>
            <a:r>
              <a:rPr lang="ko-KR" altLang="en-US" sz="1900" dirty="0" smtClean="0">
                <a:latin typeface="+mn-lt"/>
                <a:ea typeface="+mn-ea"/>
                <a:cs typeface="+mn-cs"/>
              </a:rPr>
              <a:t>위 </a:t>
            </a:r>
            <a:r>
              <a:rPr lang="en-US" altLang="ko-KR" sz="1900" dirty="0" smtClean="0"/>
              <a:t>Chrome </a:t>
            </a:r>
            <a:r>
              <a:rPr lang="ko-KR" altLang="en-US" sz="1900" dirty="0" smtClean="0"/>
              <a:t>화면은 광주 </a:t>
            </a:r>
            <a:r>
              <a:rPr lang="en-US" altLang="ko-KR" sz="1900" dirty="0" smtClean="0"/>
              <a:t>5</a:t>
            </a:r>
            <a:r>
              <a:rPr lang="ko-KR" altLang="en-US" sz="1900" dirty="0" smtClean="0"/>
              <a:t>일 간의 기상 예보</a:t>
            </a:r>
            <a:r>
              <a:rPr lang="en-US" altLang="ko-KR" sz="1900" dirty="0" smtClean="0"/>
              <a:t> Big Data (http://api.openweathermap.org/data/2.5/forecast?q=Gwangju&amp;appid=9e12851a39ab262f41bc922a27073232)</a:t>
            </a:r>
          </a:p>
          <a:p>
            <a:pPr lvl="0"/>
            <a:r>
              <a:rPr lang="en-US" altLang="ko-KR" sz="1900" dirty="0" smtClean="0">
                <a:latin typeface="+mn-lt"/>
                <a:ea typeface="+mn-ea"/>
                <a:cs typeface="+mn-cs"/>
              </a:rPr>
              <a:t> - </a:t>
            </a:r>
            <a:r>
              <a:rPr lang="ko-KR" altLang="en-US" sz="1900" dirty="0" err="1" smtClean="0">
                <a:latin typeface="+mn-lt"/>
                <a:ea typeface="+mn-ea"/>
                <a:cs typeface="+mn-cs"/>
              </a:rPr>
              <a:t>안드로이드</a:t>
            </a:r>
            <a:r>
              <a:rPr lang="ko-KR" altLang="en-US" sz="1900" dirty="0" smtClean="0">
                <a:latin typeface="+mn-lt"/>
                <a:ea typeface="+mn-ea"/>
                <a:cs typeface="+mn-cs"/>
              </a:rPr>
              <a:t> 스튜디오 소스 코드에 접목하여 광주 내일 </a:t>
            </a:r>
            <a:r>
              <a:rPr lang="ko-KR" altLang="en-US" sz="1900" dirty="0" smtClean="0"/>
              <a:t>날씨 </a:t>
            </a:r>
            <a:r>
              <a:rPr lang="en-US" altLang="ko-KR" sz="1900" dirty="0" smtClean="0"/>
              <a:t>data</a:t>
            </a:r>
            <a:r>
              <a:rPr lang="ko-KR" altLang="en-US" sz="1900" dirty="0" smtClean="0"/>
              <a:t>를 받아옴</a:t>
            </a:r>
            <a:endParaRPr lang="ko-KR" altLang="en-US" sz="1900" dirty="0">
              <a:latin typeface="+mn-lt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1326AB0-8E93-4B95-978C-2AC93FDFE070}"/>
              </a:ext>
            </a:extLst>
          </p:cNvPr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산학 </a:t>
            </a:r>
            <a:r>
              <a:rPr lang="ko-KR" altLang="en-US" sz="1200" dirty="0" err="1">
                <a:latin typeface="+mn-lt"/>
                <a:ea typeface="+mn-ea"/>
                <a:cs typeface="+mn-cs"/>
              </a:rPr>
              <a:t>캡스톤</a:t>
            </a:r>
            <a:r>
              <a:rPr lang="ko-KR" altLang="en-US" sz="1200" dirty="0">
                <a:latin typeface="+mn-lt"/>
                <a:ea typeface="+mn-ea"/>
                <a:cs typeface="+mn-cs"/>
              </a:rPr>
              <a:t> 디자인</a:t>
            </a:r>
            <a:r>
              <a:rPr lang="en-US" altLang="ko-KR" sz="1200" dirty="0">
                <a:latin typeface="+mn-lt"/>
                <a:ea typeface="+mn-ea"/>
                <a:cs typeface="+mn-cs"/>
              </a:rPr>
              <a:t>1</a:t>
            </a:r>
            <a:endParaRPr lang="ko-KR" altLang="en-US" sz="1200" dirty="0">
              <a:latin typeface="+mn-lt"/>
              <a:ea typeface="+mn-ea"/>
              <a:cs typeface="+mn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r="-242" b="60626"/>
          <a:stretch>
            <a:fillRect/>
          </a:stretch>
        </p:blipFill>
        <p:spPr bwMode="auto">
          <a:xfrm>
            <a:off x="232272" y="3897052"/>
            <a:ext cx="12221604" cy="27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alphaModFix/>
            <a:lum/>
          </a:blip>
          <a:srcRect t="340"/>
          <a:stretch>
            <a:fillRect/>
          </a:stretch>
        </p:blipFill>
        <p:spPr>
          <a:xfrm>
            <a:off x="9525445" y="2291898"/>
            <a:ext cx="2649715" cy="43038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직사각형 9"/>
          <p:cNvSpPr/>
          <p:nvPr/>
        </p:nvSpPr>
        <p:spPr>
          <a:xfrm>
            <a:off x="3052426" y="2348880"/>
            <a:ext cx="6352952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&lt; 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첫 화면 </a:t>
            </a: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&gt;</a:t>
            </a:r>
            <a:endParaRPr lang="en-US" altLang="ko-KR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 화면 </a:t>
            </a: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u="sng" dirty="0">
                <a:hlinkClick r:id="rId3"/>
              </a:rPr>
              <a:t>https://balsamiq.com/products/</a:t>
            </a:r>
            <a:r>
              <a:rPr lang="en-US" altLang="ko-KR" dirty="0"/>
              <a:t> </a:t>
            </a:r>
            <a:r>
              <a:rPr lang="ko-KR" altLang="en-US" dirty="0"/>
              <a:t>이용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endParaRPr lang="ko-KR" altLang="en-US" sz="19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개발 환경 : </a:t>
            </a:r>
            <a:r>
              <a:rPr lang="ko-KR" altLang="en-US" sz="1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안드로이드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스튜디오</a:t>
            </a:r>
            <a:endParaRPr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2187" y="715776"/>
            <a:ext cx="6936164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 dirty="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 dirty="0">
                <a:latin typeface="+mn-lt"/>
                <a:ea typeface="+mn-ea"/>
                <a:cs typeface="+mn-cs"/>
              </a:rPr>
              <a:t> 2</a:t>
            </a:r>
            <a:r>
              <a:rPr lang="ko-KR" altLang="en-US" sz="3300" dirty="0">
                <a:latin typeface="+mn-lt"/>
                <a:ea typeface="+mn-ea"/>
                <a:cs typeface="+mn-cs"/>
              </a:rPr>
              <a:t>절 개발내용</a:t>
            </a:r>
          </a:p>
          <a:p>
            <a:pPr lvl="0"/>
            <a:r>
              <a:rPr lang="en-US" altLang="ko-KR" sz="2200" dirty="0" smtClean="0">
                <a:latin typeface="+mn-lt"/>
                <a:ea typeface="+mn-ea"/>
                <a:cs typeface="+mn-cs"/>
              </a:rPr>
              <a:t>2-3. </a:t>
            </a:r>
            <a:r>
              <a:rPr lang="ko-KR" altLang="en-US" sz="2200" dirty="0">
                <a:latin typeface="+mn-lt"/>
                <a:ea typeface="+mn-ea"/>
                <a:cs typeface="+mn-cs"/>
              </a:rPr>
              <a:t>어플리케이션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1246605-B77F-4EAA-9635-8F141C2863F7}"/>
              </a:ext>
            </a:extLst>
          </p:cNvPr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산학 </a:t>
            </a:r>
            <a:r>
              <a:rPr lang="ko-KR" altLang="en-US" sz="1200" dirty="0" err="1">
                <a:latin typeface="+mn-lt"/>
                <a:ea typeface="+mn-ea"/>
                <a:cs typeface="+mn-cs"/>
              </a:rPr>
              <a:t>캡스톤</a:t>
            </a:r>
            <a:r>
              <a:rPr lang="ko-KR" altLang="en-US" sz="1200" dirty="0">
                <a:latin typeface="+mn-lt"/>
                <a:ea typeface="+mn-ea"/>
                <a:cs typeface="+mn-cs"/>
              </a:rPr>
              <a:t> 디자인</a:t>
            </a:r>
            <a:r>
              <a:rPr lang="en-US" altLang="ko-KR" sz="1200" dirty="0">
                <a:latin typeface="+mn-lt"/>
                <a:ea typeface="+mn-ea"/>
                <a:cs typeface="+mn-cs"/>
              </a:rPr>
              <a:t>1</a:t>
            </a:r>
            <a:endParaRPr lang="ko-KR" altLang="en-US" sz="1200" dirty="0">
              <a:latin typeface="+mn-lt"/>
              <a:ea typeface="+mn-ea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47C3EAFF-0E12-440A-9000-6E17CC1B4EB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13382" t="26825" r="60335" b="10418"/>
          <a:stretch/>
        </p:blipFill>
        <p:spPr>
          <a:xfrm>
            <a:off x="307393" y="2291899"/>
            <a:ext cx="3204356" cy="430388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D1E6A9BB-4060-43E8-A6C0-8084A4B475DA}"/>
              </a:ext>
            </a:extLst>
          </p:cNvPr>
          <p:cNvSpPr/>
          <p:nvPr/>
        </p:nvSpPr>
        <p:spPr>
          <a:xfrm>
            <a:off x="511771" y="1789474"/>
            <a:ext cx="2795599" cy="530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&lt;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설계 화면</a:t>
            </a: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&gt;</a:t>
            </a:r>
            <a:endParaRPr lang="ko-KR" altLang="en-US" sz="19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9E5FCF15-3C7E-48D3-A0E8-00579437A1A4}"/>
              </a:ext>
            </a:extLst>
          </p:cNvPr>
          <p:cNvSpPr/>
          <p:nvPr/>
        </p:nvSpPr>
        <p:spPr>
          <a:xfrm>
            <a:off x="9452502" y="1708031"/>
            <a:ext cx="2795599" cy="474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&lt;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환경</a:t>
            </a: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&gt;</a:t>
            </a:r>
            <a:endParaRPr lang="ko-KR" altLang="en-US" sz="19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796644" y="3708412"/>
            <a:ext cx="5436096" cy="1408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결과창</a:t>
            </a:r>
            <a:endParaRPr lang="en-US" altLang="ko-KR" sz="19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· </a:t>
            </a:r>
            <a:r>
              <a:rPr lang="ko-KR" alt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내일 온도 표시</a:t>
            </a:r>
            <a:endParaRPr lang="ko-KR" altLang="en-US" sz="19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·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온도에 맞는 </a:t>
            </a:r>
            <a:r>
              <a:rPr lang="ko-KR" alt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내가 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가진 </a:t>
            </a:r>
            <a:r>
              <a:rPr lang="ko-KR" alt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옷</a:t>
            </a:r>
            <a:r>
              <a:rPr lang="en-US" altLang="ko-KR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중 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추천해주는 </a:t>
            </a:r>
            <a:r>
              <a:rPr lang="ko-KR" alt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기능</a:t>
            </a:r>
            <a:endParaRPr lang="en-US" altLang="ko-KR" sz="19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69498" y="2412177"/>
            <a:ext cx="3671364" cy="672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800">
                <a:latin typeface="+mn-lt"/>
                <a:ea typeface="+mn-ea"/>
                <a:cs typeface="+mn-cs"/>
              </a:rPr>
              <a:t>Coordi Caster</a:t>
            </a:r>
            <a:endParaRPr lang="ko-KR" altLang="en-US" sz="3800">
              <a:latin typeface="+mn-lt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2187" y="715776"/>
            <a:ext cx="6936164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 dirty="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 dirty="0">
                <a:latin typeface="+mn-lt"/>
                <a:ea typeface="+mn-ea"/>
                <a:cs typeface="+mn-cs"/>
              </a:rPr>
              <a:t> 2</a:t>
            </a:r>
            <a:r>
              <a:rPr lang="ko-KR" altLang="en-US" sz="3300" dirty="0">
                <a:latin typeface="+mn-lt"/>
                <a:ea typeface="+mn-ea"/>
                <a:cs typeface="+mn-cs"/>
              </a:rPr>
              <a:t>절 개발내용</a:t>
            </a:r>
          </a:p>
          <a:p>
            <a:pPr lvl="0"/>
            <a:r>
              <a:rPr lang="en-US" altLang="ko-KR" sz="2200" dirty="0" smtClean="0">
                <a:latin typeface="+mn-lt"/>
                <a:ea typeface="+mn-ea"/>
                <a:cs typeface="+mn-cs"/>
              </a:rPr>
              <a:t>2-3. </a:t>
            </a:r>
            <a:r>
              <a:rPr lang="ko-KR" altLang="en-US" sz="2200" dirty="0">
                <a:latin typeface="+mn-lt"/>
                <a:ea typeface="+mn-ea"/>
                <a:cs typeface="+mn-cs"/>
              </a:rPr>
              <a:t>어플리케이션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13A462C-64E0-4DDB-8C9E-908613A38CFE}"/>
              </a:ext>
            </a:extLst>
          </p:cNvPr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산학 </a:t>
            </a:r>
            <a:r>
              <a:rPr lang="ko-KR" altLang="en-US" sz="1200" dirty="0" err="1">
                <a:latin typeface="+mn-lt"/>
                <a:ea typeface="+mn-ea"/>
                <a:cs typeface="+mn-cs"/>
              </a:rPr>
              <a:t>캡스톤</a:t>
            </a:r>
            <a:r>
              <a:rPr lang="ko-KR" altLang="en-US" sz="1200" dirty="0">
                <a:latin typeface="+mn-lt"/>
                <a:ea typeface="+mn-ea"/>
                <a:cs typeface="+mn-cs"/>
              </a:rPr>
              <a:t> 디자인</a:t>
            </a:r>
            <a:r>
              <a:rPr lang="en-US" altLang="ko-KR" sz="1200" dirty="0">
                <a:latin typeface="+mn-lt"/>
                <a:ea typeface="+mn-ea"/>
                <a:cs typeface="+mn-cs"/>
              </a:rPr>
              <a:t>1</a:t>
            </a:r>
            <a:endParaRPr lang="ko-KR" altLang="en-US" sz="1200" dirty="0"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 descr="C:\Users\njh6681\Desktop\KakaoTalk_20180401_14425386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12492" y="1880828"/>
            <a:ext cx="3470244" cy="4500501"/>
          </a:xfrm>
          <a:prstGeom prst="rect">
            <a:avLst/>
          </a:prstGeom>
          <a:noFill/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alphaModFix/>
            <a:lum/>
          </a:blip>
          <a:srcRect/>
          <a:stretch>
            <a:fillRect/>
          </a:stretch>
        </p:blipFill>
        <p:spPr>
          <a:xfrm>
            <a:off x="935894" y="1886707"/>
            <a:ext cx="4189624" cy="41896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순서도: 수동 입력 13"/>
          <p:cNvSpPr/>
          <p:nvPr/>
        </p:nvSpPr>
        <p:spPr>
          <a:xfrm rot="16200000">
            <a:off x="5850358" y="90708"/>
            <a:ext cx="6858007" cy="6676573"/>
          </a:xfrm>
          <a:prstGeom prst="flowChartManualInpu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43" name="갈매기형 수장 42"/>
          <p:cNvSpPr/>
          <p:nvPr/>
        </p:nvSpPr>
        <p:spPr>
          <a:xfrm>
            <a:off x="6407088" y="3160273"/>
            <a:ext cx="398887" cy="745970"/>
          </a:xfrm>
          <a:prstGeom prst="chevron">
            <a:avLst>
              <a:gd name="adj" fmla="val 50000"/>
            </a:avLst>
          </a:prstGeom>
          <a:solidFill>
            <a:srgbClr val="7D3C4A">
              <a:lumMod val="50000"/>
            </a:srgbClr>
          </a:solidFill>
          <a:ln w="9525" cap="flat" cmpd="sng" algn="ctr">
            <a:solidFill>
              <a:srgbClr val="7D3C4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lvl="0" indent="0" algn="ctr" defTabSz="180022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800" b="0" i="0" spc="5">
              <a:solidFill>
                <a:srgbClr val="7D3C4A">
                  <a:lumMod val="5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44" name="갈매기형 수장 43"/>
          <p:cNvSpPr/>
          <p:nvPr/>
        </p:nvSpPr>
        <p:spPr>
          <a:xfrm>
            <a:off x="6673787" y="3171457"/>
            <a:ext cx="398887" cy="745970"/>
          </a:xfrm>
          <a:prstGeom prst="chevron">
            <a:avLst>
              <a:gd name="adj" fmla="val 50000"/>
            </a:avLst>
          </a:prstGeom>
          <a:solidFill>
            <a:srgbClr val="271317"/>
          </a:solidFill>
          <a:ln w="9525" cap="flat" cmpd="sng" algn="ctr">
            <a:solidFill>
              <a:srgbClr val="7D3C4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lvl="0" indent="0" algn="ctr" defTabSz="180022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800" b="0" i="0" spc="5">
              <a:solidFill>
                <a:srgbClr val="7D3C4A">
                  <a:lumMod val="5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289056" y="1052736"/>
            <a:ext cx="5004556" cy="5436604"/>
          </a:xfrm>
          <a:prstGeom prst="rect">
            <a:avLst/>
          </a:prstGeom>
          <a:solidFill>
            <a:srgbClr val="FFFFFF"/>
          </a:solidFill>
          <a:ln w="38100" cap="flat" cmpd="sng" algn="ctr">
            <a:solidFill>
              <a:schemeClr val="bg2">
                <a:lumMod val="75000"/>
              </a:schemeClr>
            </a:solidFill>
            <a:prstDash val="solid"/>
          </a:ln>
          <a:effectLst/>
        </p:spPr>
        <p:txBody>
          <a:bodyPr anchor="ctr"/>
          <a:lstStyle/>
          <a:p>
            <a:pPr marL="0" lvl="1" latinLnBrk="0">
              <a:lnSpc>
                <a:spcPct val="150000"/>
              </a:lnSpc>
            </a:pPr>
            <a:r>
              <a:rPr lang="en-US" altLang="ko-KR" sz="2200" dirty="0">
                <a:sym typeface="Wingdings"/>
              </a:rPr>
              <a:t> ·   </a:t>
            </a:r>
            <a:r>
              <a:rPr lang="ko-KR" altLang="en-US" sz="2200" dirty="0" smtClean="0">
                <a:sym typeface="Wingdings"/>
              </a:rPr>
              <a:t>개발 환경 </a:t>
            </a:r>
            <a:r>
              <a:rPr lang="en-US" altLang="ko-KR" sz="2200" dirty="0" smtClean="0">
                <a:sym typeface="Wingdings"/>
              </a:rPr>
              <a:t>: </a:t>
            </a:r>
            <a:r>
              <a:rPr lang="ko-KR" altLang="en-US" sz="2200" dirty="0" err="1" smtClean="0">
                <a:sym typeface="Wingdings"/>
              </a:rPr>
              <a:t>아두이노</a:t>
            </a:r>
            <a:endParaRPr lang="ko-KR" altLang="en-US" sz="2200" dirty="0">
              <a:sym typeface="Wingdings"/>
            </a:endParaRPr>
          </a:p>
          <a:p>
            <a:pPr marL="0" lvl="1" latinLnBrk="0">
              <a:lnSpc>
                <a:spcPct val="150000"/>
              </a:lnSpc>
            </a:pPr>
            <a:r>
              <a:rPr lang="en-US" altLang="ko-KR" sz="2200" dirty="0">
                <a:sym typeface="Wingdings"/>
              </a:rPr>
              <a:t> ·   </a:t>
            </a:r>
            <a:r>
              <a:rPr lang="ko-KR" altLang="en-US" sz="2200" dirty="0">
                <a:sym typeface="Wingdings"/>
              </a:rPr>
              <a:t>강수확률에 따라 우산이</a:t>
            </a:r>
          </a:p>
          <a:p>
            <a:pPr marL="0" lvl="1" latinLnBrk="0">
              <a:lnSpc>
                <a:spcPct val="150000"/>
              </a:lnSpc>
            </a:pPr>
            <a:r>
              <a:rPr lang="ko-KR" altLang="en-US" sz="2200" dirty="0">
                <a:sym typeface="Wingdings"/>
              </a:rPr>
              <a:t>      점점 </a:t>
            </a:r>
            <a:r>
              <a:rPr lang="ko-KR" altLang="en-US" sz="2200" b="1" dirty="0">
                <a:sym typeface="Wingdings"/>
              </a:rPr>
              <a:t>채워지도록 </a:t>
            </a:r>
            <a:r>
              <a:rPr lang="ko-KR" altLang="en-US" sz="2200" b="1" dirty="0" smtClean="0">
                <a:sym typeface="Wingdings"/>
              </a:rPr>
              <a:t>설계</a:t>
            </a:r>
            <a:endParaRPr lang="en-US" altLang="ko-KR" sz="2200" b="1" dirty="0" smtClean="0">
              <a:sym typeface="Wingdings"/>
            </a:endParaRPr>
          </a:p>
          <a:p>
            <a:pPr marL="0" lvl="1" latinLnBrk="0">
              <a:lnSpc>
                <a:spcPct val="150000"/>
              </a:lnSpc>
            </a:pPr>
            <a:endParaRPr lang="en-US" altLang="ko-KR" sz="2200" b="1" dirty="0" smtClean="0">
              <a:sym typeface="Wingdings"/>
            </a:endParaRPr>
          </a:p>
          <a:p>
            <a:pPr marL="0" lvl="1" latinLnBrk="0">
              <a:lnSpc>
                <a:spcPct val="150000"/>
              </a:lnSpc>
            </a:pPr>
            <a:endParaRPr lang="en-US" altLang="ko-KR" sz="2200" b="1" dirty="0" smtClean="0">
              <a:sym typeface="Wingdings"/>
            </a:endParaRPr>
          </a:p>
          <a:p>
            <a:pPr marL="0" lvl="1" latinLnBrk="0">
              <a:lnSpc>
                <a:spcPct val="150000"/>
              </a:lnSpc>
            </a:pPr>
            <a:endParaRPr lang="en-US" altLang="ko-KR" sz="2200" b="1" dirty="0" smtClean="0">
              <a:sym typeface="Wingdings"/>
            </a:endParaRPr>
          </a:p>
          <a:p>
            <a:pPr marL="0" lvl="1" latinLnBrk="0">
              <a:lnSpc>
                <a:spcPct val="150000"/>
              </a:lnSpc>
            </a:pPr>
            <a:endParaRPr lang="en-US" altLang="ko-KR" sz="2200" b="1" dirty="0">
              <a:sym typeface="Wingdings"/>
            </a:endParaRPr>
          </a:p>
        </p:txBody>
      </p:sp>
      <p:sp>
        <p:nvSpPr>
          <p:cNvPr id="46" name="모서리가 둥근 직사각형 13"/>
          <p:cNvSpPr/>
          <p:nvPr/>
        </p:nvSpPr>
        <p:spPr>
          <a:xfrm>
            <a:off x="8657208" y="620688"/>
            <a:ext cx="2249714" cy="850927"/>
          </a:xfrm>
          <a:prstGeom prst="roundRect">
            <a:avLst>
              <a:gd name="adj" fmla="val 16667"/>
            </a:avLst>
          </a:prstGeom>
          <a:solidFill>
            <a:srgbClr val="252844"/>
          </a:solidFill>
          <a:ln w="19050" cap="flat" cmpd="sng" algn="ctr">
            <a:noFill/>
            <a:prstDash val="solid"/>
          </a:ln>
          <a:effectLst/>
        </p:spPr>
        <p:txBody>
          <a:bodyPr anchor="ctr"/>
          <a:lstStyle/>
          <a:p>
            <a:pPr lvl="0" algn="ctr" latinLnBrk="0"/>
            <a:r>
              <a:rPr lang="ko-KR" altLang="en-US" sz="24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설계</a:t>
            </a:r>
          </a:p>
        </p:txBody>
      </p:sp>
      <p:sp>
        <p:nvSpPr>
          <p:cNvPr id="47" name="갈매기형 수장 46"/>
          <p:cNvSpPr/>
          <p:nvPr/>
        </p:nvSpPr>
        <p:spPr>
          <a:xfrm>
            <a:off x="5877479" y="3161516"/>
            <a:ext cx="398887" cy="745970"/>
          </a:xfrm>
          <a:prstGeom prst="chevron">
            <a:avLst>
              <a:gd name="adj" fmla="val 50000"/>
            </a:avLst>
          </a:prstGeom>
          <a:solidFill>
            <a:srgbClr val="AD5366"/>
          </a:solidFill>
          <a:ln w="9525" cap="flat" cmpd="sng" algn="ctr">
            <a:solidFill>
              <a:srgbClr val="7D3C4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lvl="0" indent="0" algn="ctr" defTabSz="180022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800" b="0" i="0" spc="5">
              <a:solidFill>
                <a:sysClr val="windowText" lastClr="000000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48" name="갈매기형 수장 47"/>
          <p:cNvSpPr/>
          <p:nvPr/>
        </p:nvSpPr>
        <p:spPr>
          <a:xfrm>
            <a:off x="6144180" y="3159896"/>
            <a:ext cx="398887" cy="745970"/>
          </a:xfrm>
          <a:prstGeom prst="chevron">
            <a:avLst>
              <a:gd name="adj" fmla="val 50000"/>
            </a:avLst>
          </a:prstGeom>
          <a:solidFill>
            <a:srgbClr val="7D3C4A">
              <a:lumMod val="75000"/>
            </a:srgbClr>
          </a:solidFill>
          <a:ln w="9525" cap="flat" cmpd="sng" algn="ctr">
            <a:solidFill>
              <a:srgbClr val="7D3C4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lvl="0" indent="0" algn="ctr" defTabSz="180022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800" b="0" i="0" spc="5">
              <a:solidFill>
                <a:srgbClr val="7D3C4A">
                  <a:lumMod val="60000"/>
                  <a:lumOff val="4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935894" y="2050484"/>
            <a:ext cx="4189624" cy="2062592"/>
            <a:chOff x="935894" y="2050484"/>
            <a:chExt cx="4189624" cy="206259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" name="직사각형 1"/>
            <p:cNvSpPr/>
            <p:nvPr/>
          </p:nvSpPr>
          <p:spPr>
            <a:xfrm>
              <a:off x="935894" y="3427413"/>
              <a:ext cx="4189624" cy="685663"/>
            </a:xfrm>
            <a:prstGeom prst="rect">
              <a:avLst/>
            </a:prstGeom>
            <a:grpFill/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935894" y="3135951"/>
              <a:ext cx="4189624" cy="685663"/>
            </a:xfrm>
            <a:prstGeom prst="rect">
              <a:avLst/>
            </a:prstGeom>
            <a:grpFill/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126332" y="2846079"/>
              <a:ext cx="3808749" cy="685663"/>
            </a:xfrm>
            <a:prstGeom prst="rect">
              <a:avLst/>
            </a:prstGeom>
            <a:grpFill/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299457" y="2587773"/>
              <a:ext cx="3462499" cy="685663"/>
            </a:xfrm>
            <a:prstGeom prst="rect">
              <a:avLst/>
            </a:prstGeom>
            <a:grpFill/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599922" y="2311341"/>
              <a:ext cx="2861569" cy="685663"/>
            </a:xfrm>
            <a:prstGeom prst="rect">
              <a:avLst/>
            </a:prstGeom>
            <a:grpFill/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955737" y="2050484"/>
              <a:ext cx="2149939" cy="685663"/>
            </a:xfrm>
            <a:prstGeom prst="rect">
              <a:avLst/>
            </a:prstGeom>
            <a:grpFill/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12187" y="715776"/>
            <a:ext cx="6936164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 dirty="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 dirty="0">
                <a:latin typeface="+mn-lt"/>
                <a:ea typeface="+mn-ea"/>
                <a:cs typeface="+mn-cs"/>
              </a:rPr>
              <a:t> 2</a:t>
            </a:r>
            <a:r>
              <a:rPr lang="ko-KR" altLang="en-US" sz="3300" dirty="0">
                <a:latin typeface="+mn-lt"/>
                <a:ea typeface="+mn-ea"/>
                <a:cs typeface="+mn-cs"/>
              </a:rPr>
              <a:t>절 개발내용</a:t>
            </a:r>
          </a:p>
          <a:p>
            <a:pPr lvl="0"/>
            <a:r>
              <a:rPr lang="en-US" altLang="ko-KR" sz="2200" dirty="0" smtClean="0">
                <a:latin typeface="+mn-lt"/>
                <a:ea typeface="+mn-ea"/>
                <a:cs typeface="+mn-cs"/>
              </a:rPr>
              <a:t>2-4. </a:t>
            </a:r>
            <a:r>
              <a:rPr lang="ko-KR" altLang="en-US" sz="2200" dirty="0">
                <a:latin typeface="+mn-lt"/>
                <a:ea typeface="+mn-ea"/>
                <a:cs typeface="+mn-cs"/>
              </a:rPr>
              <a:t>하드웨어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3E514CF3-9644-47DD-A4B5-1E16CBC7F7DA}"/>
              </a:ext>
            </a:extLst>
          </p:cNvPr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산학 </a:t>
            </a:r>
            <a:r>
              <a:rPr lang="ko-KR" altLang="en-US" sz="1200" dirty="0" err="1">
                <a:latin typeface="+mn-lt"/>
                <a:ea typeface="+mn-ea"/>
                <a:cs typeface="+mn-cs"/>
              </a:rPr>
              <a:t>캡스톤</a:t>
            </a:r>
            <a:r>
              <a:rPr lang="ko-KR" altLang="en-US" sz="1200" dirty="0">
                <a:latin typeface="+mn-lt"/>
                <a:ea typeface="+mn-ea"/>
                <a:cs typeface="+mn-cs"/>
              </a:rPr>
              <a:t> 디자인</a:t>
            </a:r>
            <a:r>
              <a:rPr lang="en-US" altLang="ko-KR" sz="1200" dirty="0">
                <a:latin typeface="+mn-lt"/>
                <a:ea typeface="+mn-ea"/>
                <a:cs typeface="+mn-cs"/>
              </a:rPr>
              <a:t>1</a:t>
            </a:r>
            <a:endParaRPr lang="ko-KR" altLang="en-US" sz="1200" dirty="0">
              <a:latin typeface="+mn-lt"/>
              <a:ea typeface="+mn-ea"/>
              <a:cs typeface="+mn-cs"/>
            </a:endParaRPr>
          </a:p>
        </p:txBody>
      </p:sp>
      <p:pic>
        <p:nvPicPr>
          <p:cNvPr id="6" name="Picture 2" descr="C:\Users\njh6681\Desktop\KakaoTalk_20180408_171150648.png"/>
          <p:cNvPicPr>
            <a:picLocks noChangeAspect="1" noChangeArrowheads="1"/>
          </p:cNvPicPr>
          <p:nvPr/>
        </p:nvPicPr>
        <p:blipFill>
          <a:blip r:embed="rId3" cstate="print"/>
          <a:srcRect r="42633" b="54099"/>
          <a:stretch>
            <a:fillRect/>
          </a:stretch>
        </p:blipFill>
        <p:spPr bwMode="auto">
          <a:xfrm>
            <a:off x="7433072" y="3645024"/>
            <a:ext cx="4719738" cy="2124236"/>
          </a:xfrm>
          <a:prstGeom prst="rect">
            <a:avLst/>
          </a:prstGeom>
          <a:noFill/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-364422" y="1931967"/>
            <a:ext cx="13309980" cy="4235687"/>
            <a:chOff x="-364422" y="1934963"/>
            <a:chExt cx="13309980" cy="4276873"/>
          </a:xfrm>
        </p:grpSpPr>
        <p:sp>
          <p:nvSpPr>
            <p:cNvPr id="15" name="직사각형 14"/>
            <p:cNvSpPr/>
            <p:nvPr/>
          </p:nvSpPr>
          <p:spPr>
            <a:xfrm>
              <a:off x="-364422" y="1934963"/>
              <a:ext cx="13309980" cy="4276873"/>
            </a:xfrm>
            <a:prstGeom prst="rect">
              <a:avLst/>
            </a:prstGeom>
            <a:solidFill>
              <a:schemeClr val="tx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05582" y="2488251"/>
              <a:ext cx="4137764" cy="6362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spc="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-윤고딕360"/>
                  <a:ea typeface="-윤고딕360"/>
                </a:defRPr>
              </a:lvl1pPr>
            </a:lstStyle>
            <a:p>
              <a:pPr algn="l"/>
              <a:r>
                <a:rPr lang="ko-KR" altLang="en-US" sz="3100" spc="5">
                  <a:latin typeface="+mn-lt"/>
                  <a:ea typeface="+mn-ea"/>
                </a:rPr>
                <a:t>세부내용</a:t>
              </a:r>
              <a:endParaRPr lang="en-US" altLang="ko-KR" sz="3100" spc="5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333886" y="3100320"/>
              <a:ext cx="5898736" cy="27036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3600" spc="4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10X10 Bold"/>
                  <a:ea typeface="10X10 Bold"/>
                </a:defRPr>
              </a:lvl1pPr>
            </a:lstStyle>
            <a:p>
              <a:pPr lvl="0"/>
              <a:r>
                <a:rPr lang="en-US" altLang="ko-KR" sz="2400" spc="5" dirty="0">
                  <a:latin typeface="+mn-lt"/>
                  <a:ea typeface="+mn-ea"/>
                </a:rPr>
                <a:t>3</a:t>
              </a:r>
              <a:r>
                <a:rPr lang="en-US" altLang="ko-KR" sz="2400" spc="5" dirty="0">
                  <a:latin typeface="+mn-lt"/>
                  <a:ea typeface="+mn-ea"/>
                  <a:cs typeface="+mn-cs"/>
                </a:rPr>
                <a:t>-1. </a:t>
              </a:r>
              <a:r>
                <a:rPr lang="ko-KR" altLang="en-US" sz="2400" spc="5" dirty="0" err="1">
                  <a:latin typeface="+mn-lt"/>
                  <a:ea typeface="+mn-ea"/>
                  <a:cs typeface="+mn-cs"/>
                </a:rPr>
                <a:t>주별</a:t>
              </a:r>
              <a:r>
                <a:rPr lang="ko-KR" altLang="en-US" sz="2400" spc="5" dirty="0">
                  <a:latin typeface="+mn-lt"/>
                  <a:ea typeface="+mn-ea"/>
                  <a:cs typeface="+mn-cs"/>
                </a:rPr>
                <a:t> 일정표</a:t>
              </a:r>
            </a:p>
            <a:p>
              <a:pPr lvl="0"/>
              <a:r>
                <a:rPr lang="en-US" altLang="ko-KR" sz="2400" spc="5" dirty="0">
                  <a:latin typeface="+mn-lt"/>
                  <a:ea typeface="+mn-ea"/>
                </a:rPr>
                <a:t>3-2. </a:t>
              </a:r>
              <a:r>
                <a:rPr lang="ko-KR" altLang="en-US" sz="2400" spc="5" dirty="0">
                  <a:latin typeface="+mn-lt"/>
                  <a:ea typeface="+mn-ea"/>
                </a:rPr>
                <a:t>예상 </a:t>
              </a:r>
              <a:r>
                <a:rPr lang="ko-KR" altLang="en-US" sz="2400" spc="5" dirty="0" smtClean="0">
                  <a:latin typeface="+mn-lt"/>
                  <a:ea typeface="+mn-ea"/>
                </a:rPr>
                <a:t>비용</a:t>
              </a:r>
              <a:endParaRPr lang="en-US" altLang="ko-KR" sz="2400" spc="5" dirty="0" smtClean="0">
                <a:latin typeface="+mn-lt"/>
                <a:ea typeface="+mn-ea"/>
              </a:endParaRPr>
            </a:p>
            <a:p>
              <a:pPr lvl="0"/>
              <a:r>
                <a:rPr lang="en-US" altLang="ko-KR" sz="2400" spc="5" dirty="0" smtClean="0">
                  <a:latin typeface="+mn-lt"/>
                  <a:ea typeface="+mn-ea"/>
                </a:rPr>
                <a:t>3-3. </a:t>
              </a:r>
              <a:r>
                <a:rPr lang="ko-KR" altLang="en-US" sz="2400" spc="5" dirty="0" smtClean="0">
                  <a:latin typeface="+mn-lt"/>
                  <a:ea typeface="+mn-ea"/>
                </a:rPr>
                <a:t>개발 상황</a:t>
              </a:r>
              <a:endParaRPr lang="ko-KR" altLang="en-US" sz="2400" spc="5" dirty="0">
                <a:latin typeface="+mn-lt"/>
                <a:ea typeface="+mn-ea"/>
              </a:endParaRPr>
            </a:p>
            <a:p>
              <a:pPr lvl="0"/>
              <a:r>
                <a:rPr lang="en-US" altLang="ko-KR" sz="2400" spc="5" dirty="0" smtClean="0">
                  <a:latin typeface="+mn-lt"/>
                  <a:ea typeface="+mn-ea"/>
                </a:rPr>
                <a:t>3-4. </a:t>
              </a:r>
              <a:r>
                <a:rPr lang="ko-KR" altLang="en-US" sz="2400" spc="5" dirty="0">
                  <a:latin typeface="+mn-lt"/>
                  <a:ea typeface="+mn-ea"/>
                </a:rPr>
                <a:t>개발 </a:t>
              </a:r>
              <a:r>
                <a:rPr lang="ko-KR" altLang="en-US" sz="2400" spc="5" dirty="0" smtClean="0">
                  <a:latin typeface="+mn-lt"/>
                  <a:ea typeface="+mn-ea"/>
                </a:rPr>
                <a:t>환경</a:t>
              </a:r>
              <a:endParaRPr lang="en-US" altLang="ko-KR" sz="2400" spc="5" dirty="0" smtClean="0">
                <a:latin typeface="+mn-lt"/>
                <a:ea typeface="+mn-ea"/>
              </a:endParaRPr>
            </a:p>
            <a:p>
              <a:pPr lvl="0"/>
              <a:r>
                <a:rPr lang="en-US" altLang="ko-KR" sz="2400" spc="5" dirty="0" smtClean="0">
                  <a:latin typeface="+mn-lt"/>
                  <a:ea typeface="+mn-ea"/>
                </a:rPr>
                <a:t>3-5. </a:t>
              </a:r>
              <a:r>
                <a:rPr lang="ko-KR" altLang="en-US" sz="2400" spc="5" dirty="0" smtClean="0">
                  <a:latin typeface="+mn-lt"/>
                  <a:ea typeface="+mn-ea"/>
                </a:rPr>
                <a:t>협업 방식</a:t>
              </a:r>
              <a:endParaRPr lang="ko-KR" altLang="en-US" sz="2400" spc="5" dirty="0">
                <a:latin typeface="+mn-lt"/>
                <a:ea typeface="+mn-ea"/>
              </a:endParaRPr>
            </a:p>
            <a:p>
              <a:pPr lvl="0"/>
              <a:r>
                <a:rPr lang="en-US" altLang="ko-KR" sz="2400" spc="5" dirty="0" smtClean="0">
                  <a:latin typeface="+mn-lt"/>
                  <a:ea typeface="+mn-ea"/>
                  <a:cs typeface="+mn-cs"/>
                </a:rPr>
                <a:t>3-6. </a:t>
              </a:r>
              <a:r>
                <a:rPr lang="ko-KR" altLang="en-US" sz="2400" spc="5" dirty="0">
                  <a:latin typeface="+mn-lt"/>
                  <a:ea typeface="+mn-ea"/>
                  <a:cs typeface="+mn-cs"/>
                </a:rPr>
                <a:t>팀원 소개 및 역할</a:t>
              </a:r>
            </a:p>
            <a:p>
              <a:pPr lvl="0"/>
              <a:r>
                <a:rPr lang="en-US" altLang="ko-KR" sz="2400" spc="5" dirty="0" smtClean="0">
                  <a:latin typeface="+mn-lt"/>
                  <a:ea typeface="+mn-ea"/>
                </a:rPr>
                <a:t>3-7. </a:t>
              </a:r>
              <a:r>
                <a:rPr lang="ko-KR" altLang="en-US" sz="2400" spc="5" dirty="0">
                  <a:latin typeface="+mn-lt"/>
                  <a:ea typeface="+mn-ea"/>
                </a:rPr>
                <a:t>공모전 소개</a:t>
              </a:r>
              <a:endParaRPr lang="ko-KR" altLang="en-US" sz="2400" spc="5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1816448" y="2508786"/>
              <a:ext cx="1352609" cy="582658"/>
              <a:chOff x="4031680" y="4720523"/>
              <a:chExt cx="4532076" cy="705017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4031680" y="4759354"/>
                <a:ext cx="4532076" cy="614988"/>
              </a:xfrm>
              <a:prstGeom prst="rect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103685" y="4720522"/>
                <a:ext cx="4460068" cy="705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800" b="1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rPr>
                  <a:t>제 </a:t>
                </a:r>
                <a:r>
                  <a:rPr lang="en-US" altLang="ko-KR" sz="2800" b="1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rPr>
                  <a:t>3</a:t>
                </a:r>
                <a:r>
                  <a:rPr lang="ko-KR" altLang="en-US" sz="2800" b="1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rPr>
                  <a:t>절</a:t>
                </a:r>
                <a:endParaRPr lang="en-US" altLang="ko-KR" sz="2800" b="1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" name="TextBox 11"/>
          <p:cNvSpPr txBox="1"/>
          <p:nvPr/>
        </p:nvSpPr>
        <p:spPr>
          <a:xfrm>
            <a:off x="412187" y="838275"/>
            <a:ext cx="6936164" cy="617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500">
                <a:latin typeface="+mn-lt"/>
                <a:ea typeface="+mn-ea"/>
                <a:cs typeface="+mn-cs"/>
              </a:rPr>
              <a:t>제</a:t>
            </a:r>
            <a:r>
              <a:rPr lang="en-US" altLang="ko-KR" sz="3500">
                <a:latin typeface="+mn-lt"/>
                <a:ea typeface="+mn-ea"/>
                <a:cs typeface="+mn-cs"/>
              </a:rPr>
              <a:t> 3</a:t>
            </a:r>
            <a:r>
              <a:rPr lang="ko-KR" altLang="en-US" sz="3500">
                <a:latin typeface="+mn-lt"/>
                <a:ea typeface="+mn-ea"/>
                <a:cs typeface="+mn-cs"/>
              </a:rPr>
              <a:t>절 세부내용</a:t>
            </a:r>
            <a:endParaRPr lang="en-US" altLang="ko-KR" sz="3500">
              <a:latin typeface="+mn-lt"/>
              <a:ea typeface="+mn-ea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05B1B761-503F-4604-9654-60205245A88A}"/>
              </a:ext>
            </a:extLst>
          </p:cNvPr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산학 </a:t>
            </a:r>
            <a:r>
              <a:rPr lang="ko-KR" altLang="en-US" sz="1200" dirty="0" err="1">
                <a:latin typeface="+mn-lt"/>
                <a:ea typeface="+mn-ea"/>
                <a:cs typeface="+mn-cs"/>
              </a:rPr>
              <a:t>캡스톤</a:t>
            </a:r>
            <a:r>
              <a:rPr lang="ko-KR" altLang="en-US" sz="1200" dirty="0">
                <a:latin typeface="+mn-lt"/>
                <a:ea typeface="+mn-ea"/>
                <a:cs typeface="+mn-cs"/>
              </a:rPr>
              <a:t> 디자인</a:t>
            </a:r>
            <a:r>
              <a:rPr lang="en-US" altLang="ko-KR" sz="1200" dirty="0">
                <a:latin typeface="+mn-lt"/>
                <a:ea typeface="+mn-ea"/>
                <a:cs typeface="+mn-cs"/>
              </a:rPr>
              <a:t>1</a:t>
            </a:r>
            <a:endParaRPr lang="ko-KR" altLang="en-US" sz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2187" y="715776"/>
            <a:ext cx="6936164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 dirty="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 dirty="0">
                <a:latin typeface="+mn-lt"/>
                <a:ea typeface="+mn-ea"/>
                <a:cs typeface="+mn-cs"/>
              </a:rPr>
              <a:t> 3</a:t>
            </a:r>
            <a:r>
              <a:rPr lang="ko-KR" altLang="en-US" sz="3300" dirty="0">
                <a:latin typeface="+mn-lt"/>
                <a:ea typeface="+mn-ea"/>
                <a:cs typeface="+mn-cs"/>
              </a:rPr>
              <a:t>절 세부내용</a:t>
            </a:r>
          </a:p>
          <a:p>
            <a:pPr lvl="0"/>
            <a:r>
              <a:rPr lang="en-US" altLang="ko-KR" sz="2200" dirty="0">
                <a:latin typeface="+mn-lt"/>
                <a:ea typeface="+mn-ea"/>
                <a:cs typeface="+mn-cs"/>
              </a:rPr>
              <a:t>3-1. </a:t>
            </a:r>
            <a:r>
              <a:rPr lang="ko-KR" altLang="en-US" sz="2200" dirty="0" err="1">
                <a:latin typeface="+mn-lt"/>
                <a:ea typeface="+mn-ea"/>
                <a:cs typeface="+mn-cs"/>
              </a:rPr>
              <a:t>주별</a:t>
            </a:r>
            <a:r>
              <a:rPr lang="ko-KR" altLang="en-US" sz="2200" dirty="0">
                <a:latin typeface="+mn-lt"/>
                <a:ea typeface="+mn-ea"/>
                <a:cs typeface="+mn-cs"/>
              </a:rPr>
              <a:t> </a:t>
            </a:r>
            <a:r>
              <a:rPr lang="ko-KR" altLang="en-US" sz="2200" dirty="0" smtClean="0">
                <a:latin typeface="+mn-lt"/>
                <a:ea typeface="+mn-ea"/>
                <a:cs typeface="+mn-cs"/>
              </a:rPr>
              <a:t>일정표</a:t>
            </a:r>
            <a:endParaRPr lang="ko-KR" altLang="en-US" sz="2200" dirty="0"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884287"/>
              </p:ext>
            </p:extLst>
          </p:nvPr>
        </p:nvGraphicFramePr>
        <p:xfrm>
          <a:off x="473137" y="2060848"/>
          <a:ext cx="11394296" cy="4104457"/>
        </p:xfrm>
        <a:graphic>
          <a:graphicData uri="http://schemas.openxmlformats.org/drawingml/2006/table">
            <a:tbl>
              <a:tblPr/>
              <a:tblGrid>
                <a:gridCol w="39390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22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622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9111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9111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6227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6227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62845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62845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62275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462275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462845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462845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462275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462275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462275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461131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</a:tblGrid>
              <a:tr h="358867">
                <a:tc rowSpan="3"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000" b="1" spc="5" dirty="0">
                          <a:solidFill>
                            <a:srgbClr val="000000"/>
                          </a:solidFill>
                          <a:ea typeface="휴먼명조"/>
                        </a:rPr>
                        <a:t>추진 내용</a:t>
                      </a:r>
                      <a:endParaRPr lang="ko-KR" altLang="en-US" sz="1000" b="1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 gridSpan="16"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000" b="1" spc="5" dirty="0">
                          <a:solidFill>
                            <a:srgbClr val="000000"/>
                          </a:solidFill>
                          <a:ea typeface="휴먼명조"/>
                        </a:rPr>
                        <a:t>수행기간</a:t>
                      </a:r>
                      <a:r>
                        <a:rPr lang="en-US" altLang="ko-KR" sz="1000" b="1" spc="5" dirty="0">
                          <a:solidFill>
                            <a:srgbClr val="000000"/>
                          </a:solidFill>
                          <a:latin typeface="휴먼명조"/>
                        </a:rPr>
                        <a:t>(</a:t>
                      </a:r>
                      <a:r>
                        <a:rPr lang="ko-KR" altLang="en-US" sz="1000" b="1" spc="5" dirty="0">
                          <a:solidFill>
                            <a:srgbClr val="000000"/>
                          </a:solidFill>
                          <a:ea typeface="휴먼명조"/>
                        </a:rPr>
                        <a:t>월</a:t>
                      </a:r>
                      <a:r>
                        <a:rPr lang="en-US" altLang="ko-KR" sz="1000" b="1" spc="5" dirty="0">
                          <a:solidFill>
                            <a:srgbClr val="000000"/>
                          </a:solidFill>
                          <a:latin typeface="휴먼명조"/>
                        </a:rPr>
                        <a:t>) (</a:t>
                      </a:r>
                      <a:r>
                        <a:rPr lang="ko-KR" altLang="en-US" sz="1000" b="1" spc="5" dirty="0">
                          <a:solidFill>
                            <a:srgbClr val="000000"/>
                          </a:solidFill>
                          <a:ea typeface="휴먼명조"/>
                        </a:rPr>
                        <a:t>계획표시 </a:t>
                      </a:r>
                      <a:r>
                        <a:rPr lang="en-US" altLang="ko-KR" sz="1000" b="1" spc="5" dirty="0">
                          <a:solidFill>
                            <a:srgbClr val="000000"/>
                          </a:solidFill>
                          <a:latin typeface="휴먼명조"/>
                        </a:rPr>
                        <a:t>: </a:t>
                      </a:r>
                      <a:r>
                        <a:rPr lang="ko-KR" altLang="en-US" sz="1000" b="1" spc="5" dirty="0">
                          <a:solidFill>
                            <a:srgbClr val="000000"/>
                          </a:solidFill>
                          <a:ea typeface="휴먼명조"/>
                        </a:rPr>
                        <a:t>■</a:t>
                      </a:r>
                      <a:r>
                        <a:rPr lang="en-US" altLang="ko-KR" sz="1000" b="1" spc="5" dirty="0">
                          <a:solidFill>
                            <a:srgbClr val="000000"/>
                          </a:solidFill>
                          <a:latin typeface="휴먼명조"/>
                        </a:rPr>
                        <a:t>)</a:t>
                      </a:r>
                      <a:endParaRPr lang="ko-KR" altLang="en-US" sz="1000" b="1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8867">
                <a:tc v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000" b="1" spc="5" dirty="0">
                          <a:solidFill>
                            <a:srgbClr val="000000"/>
                          </a:solidFill>
                          <a:latin typeface="휴먼명조"/>
                        </a:rPr>
                        <a:t>3</a:t>
                      </a:r>
                      <a:r>
                        <a:rPr lang="ko-KR" altLang="en-US" sz="1000" b="1" spc="5" dirty="0">
                          <a:solidFill>
                            <a:srgbClr val="000000"/>
                          </a:solidFill>
                          <a:ea typeface="휴먼명조"/>
                        </a:rPr>
                        <a:t>월</a:t>
                      </a:r>
                      <a:endParaRPr lang="ko-KR" altLang="en-US" sz="1000" b="1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000" b="1" spc="5" dirty="0">
                          <a:solidFill>
                            <a:srgbClr val="000000"/>
                          </a:solidFill>
                          <a:latin typeface="휴먼명조"/>
                        </a:rPr>
                        <a:t>4 </a:t>
                      </a:r>
                      <a:r>
                        <a:rPr lang="ko-KR" altLang="en-US" sz="1000" b="1" spc="5" dirty="0">
                          <a:solidFill>
                            <a:srgbClr val="000000"/>
                          </a:solidFill>
                          <a:ea typeface="휴먼명조"/>
                        </a:rPr>
                        <a:t>월</a:t>
                      </a:r>
                      <a:endParaRPr lang="ko-KR" altLang="en-US" sz="1000" b="1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000" b="1" spc="5" dirty="0">
                          <a:solidFill>
                            <a:srgbClr val="000000"/>
                          </a:solidFill>
                          <a:latin typeface="휴먼명조"/>
                        </a:rPr>
                        <a:t>5 </a:t>
                      </a:r>
                      <a:r>
                        <a:rPr lang="ko-KR" altLang="en-US" sz="1000" b="1" spc="5" dirty="0">
                          <a:solidFill>
                            <a:srgbClr val="000000"/>
                          </a:solidFill>
                          <a:ea typeface="휴먼명조"/>
                        </a:rPr>
                        <a:t>월</a:t>
                      </a:r>
                      <a:endParaRPr lang="ko-KR" altLang="en-US" sz="1000" b="1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000" b="1" spc="5" dirty="0">
                          <a:solidFill>
                            <a:srgbClr val="000000"/>
                          </a:solidFill>
                          <a:latin typeface="휴먼명조"/>
                        </a:rPr>
                        <a:t>6 </a:t>
                      </a:r>
                      <a:r>
                        <a:rPr lang="ko-KR" altLang="en-US" sz="1000" b="1" spc="5" dirty="0">
                          <a:solidFill>
                            <a:srgbClr val="000000"/>
                          </a:solidFill>
                          <a:ea typeface="휴먼명조"/>
                        </a:rPr>
                        <a:t>월</a:t>
                      </a:r>
                      <a:endParaRPr lang="ko-KR" altLang="en-US" sz="1000" b="1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8867">
                <a:tc v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000" spc="5">
                          <a:solidFill>
                            <a:srgbClr val="000000"/>
                          </a:solidFill>
                          <a:latin typeface="휴먼명조"/>
                        </a:rPr>
                        <a:t>1</a:t>
                      </a:r>
                      <a:endParaRPr lang="en-US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000" spc="5">
                          <a:solidFill>
                            <a:srgbClr val="000000"/>
                          </a:solidFill>
                          <a:latin typeface="휴먼명조"/>
                        </a:rPr>
                        <a:t>2</a:t>
                      </a:r>
                      <a:endParaRPr lang="en-US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000" spc="5">
                          <a:solidFill>
                            <a:srgbClr val="000000"/>
                          </a:solidFill>
                          <a:latin typeface="휴먼명조"/>
                        </a:rPr>
                        <a:t>3</a:t>
                      </a:r>
                      <a:endParaRPr lang="en-US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000" spc="5">
                          <a:solidFill>
                            <a:srgbClr val="000000"/>
                          </a:solidFill>
                          <a:latin typeface="휴먼명조"/>
                        </a:rPr>
                        <a:t>4</a:t>
                      </a:r>
                      <a:endParaRPr lang="en-US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000" spc="5">
                          <a:solidFill>
                            <a:srgbClr val="000000"/>
                          </a:solidFill>
                          <a:latin typeface="휴먼명조"/>
                        </a:rPr>
                        <a:t>1</a:t>
                      </a:r>
                      <a:endParaRPr lang="en-US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000" spc="5">
                          <a:solidFill>
                            <a:srgbClr val="000000"/>
                          </a:solidFill>
                          <a:latin typeface="휴먼명조"/>
                        </a:rPr>
                        <a:t>2</a:t>
                      </a:r>
                      <a:endParaRPr lang="en-US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000" spc="5">
                          <a:solidFill>
                            <a:srgbClr val="000000"/>
                          </a:solidFill>
                          <a:latin typeface="휴먼명조"/>
                        </a:rPr>
                        <a:t>3</a:t>
                      </a:r>
                      <a:endParaRPr lang="en-US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000" spc="5">
                          <a:solidFill>
                            <a:srgbClr val="000000"/>
                          </a:solidFill>
                          <a:latin typeface="휴먼명조"/>
                        </a:rPr>
                        <a:t>4</a:t>
                      </a:r>
                      <a:endParaRPr lang="en-US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000" spc="5">
                          <a:solidFill>
                            <a:srgbClr val="000000"/>
                          </a:solidFill>
                          <a:latin typeface="휴먼명조"/>
                        </a:rPr>
                        <a:t>1</a:t>
                      </a:r>
                      <a:endParaRPr lang="en-US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000" spc="5">
                          <a:solidFill>
                            <a:srgbClr val="000000"/>
                          </a:solidFill>
                          <a:latin typeface="휴먼명조"/>
                        </a:rPr>
                        <a:t>2</a:t>
                      </a:r>
                      <a:endParaRPr lang="en-US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000" spc="5" dirty="0">
                          <a:solidFill>
                            <a:srgbClr val="000000"/>
                          </a:solidFill>
                          <a:latin typeface="휴먼명조"/>
                        </a:rPr>
                        <a:t>3</a:t>
                      </a:r>
                      <a:endParaRPr lang="en-US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000" spc="5" dirty="0">
                          <a:solidFill>
                            <a:srgbClr val="000000"/>
                          </a:solidFill>
                          <a:latin typeface="휴먼명조"/>
                        </a:rPr>
                        <a:t>4</a:t>
                      </a:r>
                      <a:endParaRPr lang="en-US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000" spc="5" dirty="0">
                          <a:solidFill>
                            <a:srgbClr val="000000"/>
                          </a:solidFill>
                          <a:latin typeface="휴먼명조"/>
                        </a:rPr>
                        <a:t>1</a:t>
                      </a:r>
                      <a:endParaRPr lang="en-US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000" spc="5" dirty="0">
                          <a:solidFill>
                            <a:srgbClr val="000000"/>
                          </a:solidFill>
                          <a:latin typeface="휴먼명조"/>
                        </a:rPr>
                        <a:t>2</a:t>
                      </a:r>
                      <a:endParaRPr lang="en-US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000" spc="5" dirty="0">
                          <a:solidFill>
                            <a:srgbClr val="000000"/>
                          </a:solidFill>
                          <a:latin typeface="휴먼명조"/>
                        </a:rPr>
                        <a:t>3</a:t>
                      </a:r>
                      <a:endParaRPr lang="en-US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000" spc="5">
                          <a:solidFill>
                            <a:srgbClr val="000000"/>
                          </a:solidFill>
                          <a:latin typeface="휴먼명조"/>
                        </a:rPr>
                        <a:t>4</a:t>
                      </a:r>
                      <a:endParaRPr lang="en-US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8482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spc="5" dirty="0">
                          <a:solidFill>
                            <a:srgbClr val="000000"/>
                          </a:solidFill>
                          <a:ea typeface="휴먼명조"/>
                        </a:rPr>
                        <a:t>계획 수립 및 자료조사</a:t>
                      </a:r>
                      <a:endParaRPr lang="ko-KR" altLang="en-US" sz="16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6">
                        <a:lumMod val="5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6">
                        <a:lumMod val="5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8482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600" spc="5" dirty="0">
                          <a:solidFill>
                            <a:srgbClr val="000000"/>
                          </a:solidFill>
                          <a:latin typeface="휴먼명조"/>
                        </a:rPr>
                        <a:t>HW </a:t>
                      </a:r>
                      <a:r>
                        <a:rPr lang="ko-KR" altLang="en-US" sz="1600" spc="5" dirty="0">
                          <a:solidFill>
                            <a:srgbClr val="000000"/>
                          </a:solidFill>
                          <a:ea typeface="휴먼명조"/>
                        </a:rPr>
                        <a:t>설계 도면</a:t>
                      </a:r>
                      <a:endParaRPr lang="ko-KR" altLang="en-US" sz="16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6">
                        <a:lumMod val="5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6">
                        <a:lumMod val="5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8482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spc="5" dirty="0">
                          <a:solidFill>
                            <a:srgbClr val="000000"/>
                          </a:solidFill>
                          <a:ea typeface="휴먼명조"/>
                        </a:rPr>
                        <a:t>알고리즘 설계</a:t>
                      </a:r>
                      <a:endParaRPr lang="ko-KR" altLang="en-US" sz="16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6">
                        <a:lumMod val="5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6">
                        <a:lumMod val="5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8482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spc="5">
                          <a:solidFill>
                            <a:srgbClr val="000000"/>
                          </a:solidFill>
                          <a:ea typeface="휴먼명조"/>
                        </a:rPr>
                        <a:t>빅데이터 연동 연구</a:t>
                      </a:r>
                      <a:endParaRPr lang="ko-KR" altLang="en-US" sz="16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6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6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8482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spc="5" dirty="0" err="1">
                          <a:solidFill>
                            <a:srgbClr val="000000"/>
                          </a:solidFill>
                          <a:ea typeface="휴먼명조"/>
                        </a:rPr>
                        <a:t>어플</a:t>
                      </a:r>
                      <a:r>
                        <a:rPr lang="ko-KR" altLang="en-US" sz="1600" spc="5" dirty="0">
                          <a:solidFill>
                            <a:srgbClr val="000000"/>
                          </a:solidFill>
                          <a:ea typeface="휴먼명조"/>
                        </a:rPr>
                        <a:t> 코드 설계</a:t>
                      </a:r>
                      <a:endParaRPr lang="ko-KR" altLang="en-US" sz="16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6">
                        <a:lumMod val="5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6">
                        <a:lumMod val="5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6">
                        <a:lumMod val="5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8482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spc="5" dirty="0" err="1">
                          <a:solidFill>
                            <a:srgbClr val="000000"/>
                          </a:solidFill>
                          <a:ea typeface="휴먼명조"/>
                        </a:rPr>
                        <a:t>아두이노</a:t>
                      </a:r>
                      <a:r>
                        <a:rPr lang="ko-KR" altLang="en-US" sz="1600" spc="5" dirty="0">
                          <a:solidFill>
                            <a:srgbClr val="000000"/>
                          </a:solidFill>
                          <a:ea typeface="휴먼명조"/>
                        </a:rPr>
                        <a:t> 코드 설계</a:t>
                      </a:r>
                      <a:endParaRPr lang="ko-KR" altLang="en-US" sz="16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6">
                        <a:lumMod val="5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6">
                        <a:lumMod val="5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8482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spc="5" dirty="0" err="1">
                          <a:solidFill>
                            <a:srgbClr val="000000"/>
                          </a:solidFill>
                          <a:ea typeface="휴먼명조"/>
                        </a:rPr>
                        <a:t>어플</a:t>
                      </a:r>
                      <a:r>
                        <a:rPr lang="ko-KR" altLang="en-US" sz="1600" spc="5" dirty="0">
                          <a:solidFill>
                            <a:srgbClr val="000000"/>
                          </a:solidFill>
                          <a:ea typeface="휴먼명조"/>
                        </a:rPr>
                        <a:t> 완성</a:t>
                      </a:r>
                      <a:endParaRPr lang="ko-KR" altLang="en-US" sz="16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6">
                        <a:lumMod val="5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6">
                        <a:lumMod val="5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6">
                        <a:lumMod val="5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8482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spc="5" dirty="0">
                          <a:solidFill>
                            <a:srgbClr val="000000"/>
                          </a:solidFill>
                          <a:ea typeface="휴먼명조"/>
                        </a:rPr>
                        <a:t>시제품 가공</a:t>
                      </a:r>
                      <a:endParaRPr lang="ko-KR" altLang="en-US" sz="16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6">
                        <a:lumMod val="5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6">
                        <a:lumMod val="5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>
          <a:xfrm>
            <a:off x="3306763" y="2786063"/>
            <a:ext cx="12561887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  <a:cs typeface="굴림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  <a:cs typeface="굴림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  <a:cs typeface="굴림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  <a:cs typeface="굴림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  <a:cs typeface="굴림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  <a:cs typeface="굴림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  <a:cs typeface="굴림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  <a:cs typeface="굴림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  <a:cs typeface="굴림"/>
              </a:defRPr>
            </a:lvl9pPr>
          </a:lstStyle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ko-KR" sz="1800" b="0" i="0">
              <a:solidFill>
                <a:schemeClr val="tx1"/>
              </a:solidFill>
              <a:latin typeface="굴림"/>
              <a:ea typeface="굴림"/>
              <a:cs typeface="굴림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E5F4894-8D9B-4882-BE6C-CF783078CC41}"/>
              </a:ext>
            </a:extLst>
          </p:cNvPr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산학 </a:t>
            </a:r>
            <a:r>
              <a:rPr lang="ko-KR" altLang="en-US" sz="1200" dirty="0" err="1">
                <a:latin typeface="+mn-lt"/>
                <a:ea typeface="+mn-ea"/>
                <a:cs typeface="+mn-cs"/>
              </a:rPr>
              <a:t>캡스톤</a:t>
            </a:r>
            <a:r>
              <a:rPr lang="ko-KR" altLang="en-US" sz="1200" dirty="0">
                <a:latin typeface="+mn-lt"/>
                <a:ea typeface="+mn-ea"/>
                <a:cs typeface="+mn-cs"/>
              </a:rPr>
              <a:t> 디자인</a:t>
            </a:r>
            <a:r>
              <a:rPr lang="en-US" altLang="ko-KR" sz="1200" dirty="0">
                <a:latin typeface="+mn-lt"/>
                <a:ea typeface="+mn-ea"/>
                <a:cs typeface="+mn-cs"/>
              </a:rPr>
              <a:t>1</a:t>
            </a:r>
            <a:endParaRPr lang="ko-KR" altLang="en-US" sz="1200" dirty="0">
              <a:latin typeface="+mn-lt"/>
              <a:ea typeface="+mn-ea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2187" y="715776"/>
            <a:ext cx="6936164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 dirty="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 dirty="0">
                <a:latin typeface="+mn-lt"/>
                <a:ea typeface="+mn-ea"/>
                <a:cs typeface="+mn-cs"/>
              </a:rPr>
              <a:t> 3</a:t>
            </a:r>
            <a:r>
              <a:rPr lang="ko-KR" altLang="en-US" sz="3300" dirty="0">
                <a:latin typeface="+mn-lt"/>
                <a:ea typeface="+mn-ea"/>
                <a:cs typeface="+mn-cs"/>
              </a:rPr>
              <a:t>절 세부내용</a:t>
            </a:r>
          </a:p>
          <a:p>
            <a:pPr lvl="0"/>
            <a:r>
              <a:rPr lang="en-US" altLang="ko-KR" sz="2200" dirty="0">
                <a:latin typeface="+mn-lt"/>
                <a:ea typeface="+mn-ea"/>
                <a:cs typeface="+mn-cs"/>
              </a:rPr>
              <a:t>3-2. </a:t>
            </a:r>
            <a:r>
              <a:rPr lang="ko-KR" altLang="en-US" sz="2200" dirty="0" smtClean="0"/>
              <a:t>코디 캐스터 </a:t>
            </a:r>
            <a:r>
              <a:rPr lang="ko-KR" altLang="en-US" sz="2200" dirty="0" smtClean="0">
                <a:latin typeface="+mn-lt"/>
                <a:ea typeface="+mn-ea"/>
                <a:cs typeface="+mn-cs"/>
              </a:rPr>
              <a:t>개발 </a:t>
            </a:r>
            <a:r>
              <a:rPr lang="ko-KR" altLang="en-US" sz="2200" dirty="0">
                <a:latin typeface="+mn-lt"/>
                <a:ea typeface="+mn-ea"/>
                <a:cs typeface="+mn-cs"/>
              </a:rPr>
              <a:t>비용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7011" y="2004993"/>
            <a:ext cx="5586489" cy="4198995"/>
            <a:chOff x="733218" y="1880828"/>
            <a:chExt cx="10585176" cy="4575274"/>
          </a:xfrm>
        </p:grpSpPr>
        <p:sp>
          <p:nvSpPr>
            <p:cNvPr id="9" name="직사각형 8"/>
            <p:cNvSpPr/>
            <p:nvPr/>
          </p:nvSpPr>
          <p:spPr>
            <a:xfrm>
              <a:off x="733218" y="2420323"/>
              <a:ext cx="10585176" cy="4035779"/>
            </a:xfrm>
            <a:prstGeom prst="rect">
              <a:avLst/>
            </a:prstGeom>
            <a:solidFill>
              <a:srgbClr val="FFFFFF"/>
            </a:solidFill>
            <a:ln w="38100" cap="flat" cmpd="sng" algn="ctr">
              <a:solidFill>
                <a:schemeClr val="bg2">
                  <a:lumMod val="75000"/>
                </a:schemeClr>
              </a:solidFill>
              <a:prstDash val="solid"/>
            </a:ln>
            <a:effectLst/>
          </p:spPr>
          <p:txBody>
            <a:bodyPr anchor="ctr"/>
            <a:lstStyle/>
            <a:p>
              <a:pPr marL="0" lvl="1" latinLnBrk="0">
                <a:lnSpc>
                  <a:spcPct val="150000"/>
                </a:lnSpc>
              </a:pPr>
              <a:endParaRPr lang="en-US" altLang="ko-KR" sz="2200">
                <a:sym typeface="Wingdings"/>
              </a:endParaRPr>
            </a:p>
          </p:txBody>
        </p:sp>
        <p:sp>
          <p:nvSpPr>
            <p:cNvPr id="11" name="모서리가 둥근 직사각형 13"/>
            <p:cNvSpPr/>
            <p:nvPr/>
          </p:nvSpPr>
          <p:spPr>
            <a:xfrm>
              <a:off x="3395547" y="1880828"/>
              <a:ext cx="5605219" cy="850927"/>
            </a:xfrm>
            <a:prstGeom prst="roundRect">
              <a:avLst>
                <a:gd name="adj" fmla="val 16667"/>
              </a:avLst>
            </a:prstGeom>
            <a:solidFill>
              <a:srgbClr val="252844"/>
            </a:soli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lvl="0" algn="ctr" latinLnBrk="0"/>
              <a:r>
                <a:rPr lang="ko-KR" altLang="en-US" sz="2400" dirty="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참고 서적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pic>
        <p:nvPicPr>
          <p:cNvPr id="16" name="그림 15"/>
          <p:cNvPicPr/>
          <p:nvPr/>
        </p:nvPicPr>
        <p:blipFill rotWithShape="1">
          <a:blip r:embed="rId2" cstate="print">
            <a:alphaModFix/>
            <a:lum/>
          </a:blip>
          <a:stretch>
            <a:fillRect/>
          </a:stretch>
        </p:blipFill>
        <p:spPr>
          <a:xfrm>
            <a:off x="832602" y="3100383"/>
            <a:ext cx="1752624" cy="25924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직사각형 16"/>
          <p:cNvSpPr txBox="1"/>
          <p:nvPr/>
        </p:nvSpPr>
        <p:spPr>
          <a:xfrm>
            <a:off x="2804304" y="3173410"/>
            <a:ext cx="340254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latinLnBrk="0">
              <a:lnSpc>
                <a:spcPct val="150000"/>
              </a:lnSpc>
            </a:pPr>
            <a:r>
              <a:rPr lang="en-US" altLang="ko-KR" sz="1400" dirty="0" smtClean="0">
                <a:sym typeface="Wingdings"/>
              </a:rPr>
              <a:t>- </a:t>
            </a:r>
            <a:r>
              <a:rPr lang="ko-KR" altLang="en-US" sz="1400" dirty="0" smtClean="0">
                <a:sym typeface="Wingdings"/>
              </a:rPr>
              <a:t>구매 </a:t>
            </a:r>
            <a:r>
              <a:rPr lang="ko-KR" altLang="en-US" sz="1400" dirty="0">
                <a:sym typeface="Wingdings"/>
              </a:rPr>
              <a:t>사유 : </a:t>
            </a:r>
            <a:r>
              <a:rPr lang="ko-KR" altLang="en-US" sz="1400" dirty="0" err="1">
                <a:sym typeface="Wingdings"/>
              </a:rPr>
              <a:t>앱</a:t>
            </a:r>
            <a:r>
              <a:rPr lang="ko-KR" altLang="en-US" sz="1400" dirty="0">
                <a:sym typeface="Wingdings"/>
              </a:rPr>
              <a:t> 개발 시 참고 서적</a:t>
            </a:r>
          </a:p>
          <a:p>
            <a:pPr marL="0" lvl="1" latinLnBrk="0">
              <a:lnSpc>
                <a:spcPct val="150000"/>
              </a:lnSpc>
            </a:pPr>
            <a:endParaRPr lang="ko-KR" altLang="en-US" sz="1400" dirty="0">
              <a:latin typeface="+mn-lt"/>
              <a:ea typeface="+mn-ea"/>
              <a:cs typeface="+mn-cs"/>
            </a:endParaRPr>
          </a:p>
          <a:p>
            <a:pPr lvl="0"/>
            <a:r>
              <a:rPr lang="en-US" altLang="ko-KR" sz="1400" dirty="0" smtClean="0">
                <a:latin typeface="+mn-lt"/>
                <a:ea typeface="+mn-ea"/>
                <a:cs typeface="+mn-cs"/>
              </a:rPr>
              <a:t>- </a:t>
            </a:r>
            <a:r>
              <a:rPr lang="ko-KR" altLang="en-US" sz="1400" dirty="0" smtClean="0">
                <a:latin typeface="+mn-lt"/>
                <a:ea typeface="+mn-ea"/>
                <a:cs typeface="+mn-cs"/>
              </a:rPr>
              <a:t>제목 </a:t>
            </a:r>
            <a:r>
              <a:rPr lang="ko-KR" altLang="en-US" sz="1400" dirty="0">
                <a:latin typeface="+mn-lt"/>
                <a:ea typeface="+mn-ea"/>
                <a:cs typeface="+mn-cs"/>
              </a:rPr>
              <a:t>: 상상을 현실로 만드는 </a:t>
            </a:r>
            <a:r>
              <a:rPr lang="ko-KR" altLang="en-US" sz="1400" dirty="0" err="1">
                <a:latin typeface="+mn-lt"/>
                <a:ea typeface="+mn-ea"/>
                <a:cs typeface="+mn-cs"/>
              </a:rPr>
              <a:t>아두이노</a:t>
            </a:r>
            <a:endParaRPr lang="ko-KR" altLang="en-US" sz="1400" dirty="0">
              <a:latin typeface="+mn-lt"/>
              <a:ea typeface="+mn-ea"/>
              <a:cs typeface="+mn-cs"/>
            </a:endParaRPr>
          </a:p>
          <a:p>
            <a:pPr lvl="0"/>
            <a:endParaRPr lang="ko-KR" altLang="en-US" sz="1400" dirty="0">
              <a:latin typeface="+mn-lt"/>
              <a:ea typeface="+mn-ea"/>
              <a:cs typeface="+mn-cs"/>
            </a:endParaRPr>
          </a:p>
          <a:p>
            <a:pPr lvl="0"/>
            <a:r>
              <a:rPr lang="en-US" altLang="ko-KR" sz="1400" dirty="0" smtClean="0">
                <a:latin typeface="+mn-lt"/>
                <a:ea typeface="+mn-ea"/>
                <a:cs typeface="+mn-cs"/>
              </a:rPr>
              <a:t>- </a:t>
            </a:r>
            <a:r>
              <a:rPr lang="ko-KR" altLang="en-US" sz="1400" dirty="0" smtClean="0">
                <a:latin typeface="+mn-lt"/>
                <a:ea typeface="+mn-ea"/>
                <a:cs typeface="+mn-cs"/>
              </a:rPr>
              <a:t>출판사 </a:t>
            </a:r>
            <a:r>
              <a:rPr lang="ko-KR" altLang="en-US" sz="1400" dirty="0">
                <a:latin typeface="+mn-lt"/>
                <a:ea typeface="+mn-ea"/>
                <a:cs typeface="+mn-cs"/>
              </a:rPr>
              <a:t>: </a:t>
            </a:r>
            <a:r>
              <a:rPr lang="ko-KR" altLang="en-US" sz="1400" dirty="0" err="1">
                <a:latin typeface="+mn-lt"/>
                <a:ea typeface="+mn-ea"/>
                <a:cs typeface="+mn-cs"/>
              </a:rPr>
              <a:t>에듀아이</a:t>
            </a:r>
            <a:endParaRPr lang="ko-KR" altLang="en-US" sz="1400" dirty="0">
              <a:latin typeface="+mn-lt"/>
              <a:ea typeface="+mn-ea"/>
              <a:cs typeface="+mn-cs"/>
            </a:endParaRPr>
          </a:p>
          <a:p>
            <a:pPr lvl="0"/>
            <a:endParaRPr lang="ko-KR" altLang="en-US" sz="1400" dirty="0">
              <a:latin typeface="+mn-lt"/>
              <a:ea typeface="+mn-ea"/>
              <a:cs typeface="+mn-cs"/>
            </a:endParaRPr>
          </a:p>
          <a:p>
            <a:pPr lvl="0"/>
            <a:r>
              <a:rPr lang="en-US" altLang="ko-KR" sz="1400" dirty="0" smtClean="0">
                <a:latin typeface="+mn-lt"/>
                <a:ea typeface="+mn-ea"/>
                <a:cs typeface="+mn-cs"/>
              </a:rPr>
              <a:t>- </a:t>
            </a:r>
            <a:r>
              <a:rPr lang="ko-KR" altLang="en-US" sz="1400" dirty="0" smtClean="0">
                <a:latin typeface="+mn-lt"/>
                <a:ea typeface="+mn-ea"/>
                <a:cs typeface="+mn-cs"/>
              </a:rPr>
              <a:t>가격 </a:t>
            </a:r>
            <a:r>
              <a:rPr lang="ko-KR" altLang="en-US" sz="1400" dirty="0">
                <a:latin typeface="+mn-lt"/>
                <a:ea typeface="+mn-ea"/>
                <a:cs typeface="+mn-cs"/>
              </a:rPr>
              <a:t>: 16,000</a:t>
            </a:r>
          </a:p>
          <a:p>
            <a:pPr lvl="0"/>
            <a:endParaRPr lang="ko-KR" altLang="en-US" sz="1400" dirty="0"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35C959A-AB6A-4865-8C20-D59287BD28DE}"/>
              </a:ext>
            </a:extLst>
          </p:cNvPr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산학 </a:t>
            </a:r>
            <a:r>
              <a:rPr lang="ko-KR" altLang="en-US" sz="1200" dirty="0" err="1">
                <a:latin typeface="+mn-lt"/>
                <a:ea typeface="+mn-ea"/>
                <a:cs typeface="+mn-cs"/>
              </a:rPr>
              <a:t>캡스톤</a:t>
            </a:r>
            <a:r>
              <a:rPr lang="ko-KR" altLang="en-US" sz="1200" dirty="0">
                <a:latin typeface="+mn-lt"/>
                <a:ea typeface="+mn-ea"/>
                <a:cs typeface="+mn-cs"/>
              </a:rPr>
              <a:t> 디자인</a:t>
            </a:r>
            <a:r>
              <a:rPr lang="en-US" altLang="ko-KR" sz="1200" dirty="0">
                <a:latin typeface="+mn-lt"/>
                <a:ea typeface="+mn-ea"/>
                <a:cs typeface="+mn-cs"/>
              </a:rPr>
              <a:t>1</a:t>
            </a:r>
            <a:endParaRPr lang="ko-KR" altLang="en-US" sz="1200" dirty="0">
              <a:latin typeface="+mn-lt"/>
              <a:ea typeface="+mn-ea"/>
              <a:cs typeface="+mn-cs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6376256" y="2004993"/>
            <a:ext cx="5586489" cy="4198995"/>
            <a:chOff x="733218" y="1880828"/>
            <a:chExt cx="10585176" cy="4575274"/>
          </a:xfrm>
        </p:grpSpPr>
        <p:sp>
          <p:nvSpPr>
            <p:cNvPr id="25" name="직사각형 24"/>
            <p:cNvSpPr/>
            <p:nvPr/>
          </p:nvSpPr>
          <p:spPr>
            <a:xfrm>
              <a:off x="733218" y="2420323"/>
              <a:ext cx="10585176" cy="4035779"/>
            </a:xfrm>
            <a:prstGeom prst="rect">
              <a:avLst/>
            </a:prstGeom>
            <a:solidFill>
              <a:srgbClr val="FFFFFF"/>
            </a:solidFill>
            <a:ln w="38100" cap="flat" cmpd="sng" algn="ctr">
              <a:solidFill>
                <a:schemeClr val="bg2">
                  <a:lumMod val="75000"/>
                </a:schemeClr>
              </a:solidFill>
              <a:prstDash val="solid"/>
            </a:ln>
            <a:effectLst/>
          </p:spPr>
          <p:txBody>
            <a:bodyPr anchor="ctr"/>
            <a:lstStyle/>
            <a:p>
              <a:pPr marL="0" lvl="1" latinLnBrk="0">
                <a:lnSpc>
                  <a:spcPct val="150000"/>
                </a:lnSpc>
              </a:pPr>
              <a:endParaRPr lang="en-US" altLang="ko-KR" sz="2200">
                <a:sym typeface="Wingdings"/>
              </a:endParaRPr>
            </a:p>
          </p:txBody>
        </p:sp>
        <p:sp>
          <p:nvSpPr>
            <p:cNvPr id="26" name="모서리가 둥근 직사각형 13"/>
            <p:cNvSpPr/>
            <p:nvPr/>
          </p:nvSpPr>
          <p:spPr>
            <a:xfrm>
              <a:off x="3395547" y="1880828"/>
              <a:ext cx="5605219" cy="850927"/>
            </a:xfrm>
            <a:prstGeom prst="roundRect">
              <a:avLst>
                <a:gd name="adj" fmla="val 16667"/>
              </a:avLst>
            </a:prstGeom>
            <a:solidFill>
              <a:srgbClr val="252844"/>
            </a:soli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lvl="0" algn="ctr" latinLnBrk="0"/>
              <a:r>
                <a:rPr lang="ko-KR" altLang="en-US" sz="2400" dirty="0" err="1" smtClean="0">
                  <a:solidFill>
                    <a:srgbClr val="FFFFFF"/>
                  </a:solidFill>
                </a:rPr>
                <a:t>아두이노</a:t>
              </a:r>
              <a:r>
                <a:rPr lang="ko-KR" altLang="en-US" sz="2400" dirty="0" smtClean="0">
                  <a:solidFill>
                    <a:srgbClr val="FFFFFF"/>
                  </a:solidFill>
                </a:rPr>
                <a:t> 정품 보드</a:t>
              </a:r>
              <a:endParaRPr lang="ko-KR" altLang="en-US" sz="2400" dirty="0">
                <a:solidFill>
                  <a:srgbClr val="FFFFFF"/>
                </a:solidFill>
              </a:endParaRPr>
            </a:p>
          </p:txBody>
        </p:sp>
      </p:grpSp>
      <p:pic>
        <p:nvPicPr>
          <p:cNvPr id="23" name="그림 22"/>
          <p:cNvPicPr/>
          <p:nvPr/>
        </p:nvPicPr>
        <p:blipFill rotWithShape="1">
          <a:blip r:embed="rId3" cstate="print">
            <a:alphaModFix/>
            <a:lum/>
          </a:blip>
          <a:stretch>
            <a:fillRect/>
          </a:stretch>
        </p:blipFill>
        <p:spPr>
          <a:xfrm>
            <a:off x="6631847" y="3173409"/>
            <a:ext cx="1752623" cy="2592423"/>
          </a:xfrm>
          <a:prstGeom prst="rect">
            <a:avLst/>
          </a:prstGeom>
          <a:ln>
            <a:noFill/>
          </a:ln>
        </p:spPr>
      </p:pic>
      <p:sp>
        <p:nvSpPr>
          <p:cNvPr id="27" name="직사각형 16"/>
          <p:cNvSpPr txBox="1"/>
          <p:nvPr/>
        </p:nvSpPr>
        <p:spPr>
          <a:xfrm>
            <a:off x="8494010" y="3173410"/>
            <a:ext cx="3402547" cy="256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latinLnBrk="0">
              <a:lnSpc>
                <a:spcPct val="150000"/>
              </a:lnSpc>
            </a:pPr>
            <a:r>
              <a:rPr lang="en-US" altLang="ko-KR" sz="1400" dirty="0" smtClean="0"/>
              <a:t>- </a:t>
            </a:r>
            <a:r>
              <a:rPr lang="ko-KR" altLang="en-US" sz="1400" dirty="0" smtClean="0"/>
              <a:t>구매 사유 : </a:t>
            </a:r>
            <a:r>
              <a:rPr lang="ko-KR" altLang="en-US" sz="1400" dirty="0" smtClean="0">
                <a:sym typeface="Wingdings"/>
              </a:rPr>
              <a:t>우산 모형에 연결하여 강수 확률 표시 기능</a:t>
            </a:r>
          </a:p>
          <a:p>
            <a:pPr marL="0" lvl="1" latinLnBrk="0">
              <a:lnSpc>
                <a:spcPct val="150000"/>
              </a:lnSpc>
            </a:pPr>
            <a:endParaRPr lang="ko-KR" altLang="en-US" sz="1400" dirty="0" smtClean="0"/>
          </a:p>
          <a:p>
            <a:pPr lvl="0"/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아두이노</a:t>
            </a:r>
            <a:r>
              <a:rPr lang="ko-KR" altLang="en-US" sz="1400" dirty="0" smtClean="0"/>
              <a:t> 초보자 </a:t>
            </a:r>
            <a:r>
              <a:rPr lang="ko-KR" altLang="en-US" sz="1400" dirty="0" err="1" smtClean="0"/>
              <a:t>스타터</a:t>
            </a:r>
            <a:r>
              <a:rPr lang="ko-KR" altLang="en-US" sz="1400" dirty="0" smtClean="0"/>
              <a:t> 키트 고급용</a:t>
            </a:r>
          </a:p>
          <a:p>
            <a:pPr lvl="0"/>
            <a:endParaRPr lang="ko-KR" altLang="en-US" sz="1400" dirty="0" smtClean="0"/>
          </a:p>
          <a:p>
            <a:pPr lvl="0"/>
            <a:r>
              <a:rPr lang="en-US" altLang="ko-KR" sz="1400" dirty="0" smtClean="0"/>
              <a:t>- </a:t>
            </a:r>
            <a:r>
              <a:rPr lang="ko-KR" altLang="en-US" sz="1400" dirty="0" smtClean="0"/>
              <a:t>가격 : 40,400원</a:t>
            </a:r>
          </a:p>
          <a:p>
            <a:pPr lvl="0"/>
            <a:endParaRPr lang="ko-KR" altLang="en-US" sz="1400" dirty="0" smtClean="0"/>
          </a:p>
          <a:p>
            <a:pPr lvl="0"/>
            <a:endParaRPr lang="ko-KR" altLang="en-US" sz="1400" dirty="0" smtClean="0"/>
          </a:p>
          <a:p>
            <a:pPr lvl="0"/>
            <a:endParaRPr lang="ko-KR" altLang="en-US" sz="1400" dirty="0" smtClean="0"/>
          </a:p>
          <a:p>
            <a:pPr lvl="0"/>
            <a:endParaRPr lang="ko-KR" altLang="en-US" sz="1400" dirty="0">
              <a:latin typeface="+mn-lt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2187" y="715776"/>
            <a:ext cx="6936164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 dirty="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 dirty="0">
                <a:latin typeface="+mn-lt"/>
                <a:ea typeface="+mn-ea"/>
                <a:cs typeface="+mn-cs"/>
              </a:rPr>
              <a:t> 3</a:t>
            </a:r>
            <a:r>
              <a:rPr lang="ko-KR" altLang="en-US" sz="3300" dirty="0">
                <a:latin typeface="+mn-lt"/>
                <a:ea typeface="+mn-ea"/>
                <a:cs typeface="+mn-cs"/>
              </a:rPr>
              <a:t>절 세부내용</a:t>
            </a:r>
          </a:p>
          <a:p>
            <a:pPr lvl="0"/>
            <a:r>
              <a:rPr lang="en-US" altLang="ko-KR" sz="2200" dirty="0" smtClean="0"/>
              <a:t>3-2. </a:t>
            </a:r>
            <a:r>
              <a:rPr lang="ko-KR" altLang="en-US" sz="2200" dirty="0" smtClean="0"/>
              <a:t>코디 캐스터 개발 비용</a:t>
            </a:r>
            <a:endParaRPr lang="ko-KR" altLang="en-US" sz="2200" dirty="0"/>
          </a:p>
        </p:txBody>
      </p:sp>
      <p:sp>
        <p:nvSpPr>
          <p:cNvPr id="12" name="TextBox 11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61A4B0E-A52B-4753-AA8A-41619DAF3B91}"/>
              </a:ext>
            </a:extLst>
          </p:cNvPr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산학 </a:t>
            </a:r>
            <a:r>
              <a:rPr lang="ko-KR" altLang="en-US" sz="1200" dirty="0" err="1">
                <a:latin typeface="+mn-lt"/>
                <a:ea typeface="+mn-ea"/>
                <a:cs typeface="+mn-cs"/>
              </a:rPr>
              <a:t>캡스톤</a:t>
            </a:r>
            <a:r>
              <a:rPr lang="ko-KR" altLang="en-US" sz="1200" dirty="0">
                <a:latin typeface="+mn-lt"/>
                <a:ea typeface="+mn-ea"/>
                <a:cs typeface="+mn-cs"/>
              </a:rPr>
              <a:t> 디자인</a:t>
            </a:r>
            <a:r>
              <a:rPr lang="en-US" altLang="ko-KR" sz="1200" dirty="0">
                <a:latin typeface="+mn-lt"/>
                <a:ea typeface="+mn-ea"/>
                <a:cs typeface="+mn-cs"/>
              </a:rPr>
              <a:t>1</a:t>
            </a:r>
            <a:endParaRPr lang="ko-KR" altLang="en-US" sz="1200" dirty="0">
              <a:latin typeface="+mn-lt"/>
              <a:ea typeface="+mn-ea"/>
              <a:cs typeface="+mn-cs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69008" y="2004993"/>
            <a:ext cx="5586489" cy="4198995"/>
            <a:chOff x="733218" y="1880828"/>
            <a:chExt cx="10585176" cy="4575274"/>
          </a:xfrm>
        </p:grpSpPr>
        <p:sp>
          <p:nvSpPr>
            <p:cNvPr id="19" name="직사각형 18"/>
            <p:cNvSpPr/>
            <p:nvPr/>
          </p:nvSpPr>
          <p:spPr>
            <a:xfrm>
              <a:off x="733218" y="2420323"/>
              <a:ext cx="10585176" cy="4035779"/>
            </a:xfrm>
            <a:prstGeom prst="rect">
              <a:avLst/>
            </a:prstGeom>
            <a:solidFill>
              <a:srgbClr val="FFFFFF"/>
            </a:solidFill>
            <a:ln w="38100" cap="flat" cmpd="sng" algn="ctr">
              <a:solidFill>
                <a:schemeClr val="bg2">
                  <a:lumMod val="75000"/>
                </a:schemeClr>
              </a:solidFill>
              <a:prstDash val="solid"/>
            </a:ln>
            <a:effectLst/>
          </p:spPr>
          <p:txBody>
            <a:bodyPr anchor="ctr"/>
            <a:lstStyle/>
            <a:p>
              <a:pPr marL="0" lvl="1" latinLnBrk="0">
                <a:lnSpc>
                  <a:spcPct val="150000"/>
                </a:lnSpc>
              </a:pPr>
              <a:endParaRPr lang="en-US" altLang="ko-KR" sz="2200">
                <a:sym typeface="Wingdings"/>
              </a:endParaRPr>
            </a:p>
          </p:txBody>
        </p:sp>
        <p:sp>
          <p:nvSpPr>
            <p:cNvPr id="21" name="모서리가 둥근 직사각형 13"/>
            <p:cNvSpPr/>
            <p:nvPr/>
          </p:nvSpPr>
          <p:spPr>
            <a:xfrm>
              <a:off x="3395547" y="1880828"/>
              <a:ext cx="5605218" cy="850927"/>
            </a:xfrm>
            <a:prstGeom prst="roundRect">
              <a:avLst>
                <a:gd name="adj" fmla="val 16667"/>
              </a:avLst>
            </a:prstGeom>
            <a:solidFill>
              <a:srgbClr val="252844"/>
            </a:soli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lvl="0" algn="ctr" latinLnBrk="0"/>
              <a:r>
                <a:rPr lang="ko-KR" altLang="en-US" sz="2400" dirty="0" err="1" smtClean="0">
                  <a:solidFill>
                    <a:srgbClr val="FFFFFF"/>
                  </a:solidFill>
                </a:rPr>
                <a:t>안드로이드</a:t>
              </a:r>
              <a:r>
                <a:rPr lang="ko-KR" altLang="en-US" sz="2400" dirty="0" smtClean="0">
                  <a:solidFill>
                    <a:srgbClr val="FFFFFF"/>
                  </a:solidFill>
                </a:rPr>
                <a:t> </a:t>
              </a:r>
              <a:r>
                <a:rPr lang="ko-KR" altLang="en-US" sz="2400" dirty="0" err="1" smtClean="0">
                  <a:solidFill>
                    <a:srgbClr val="FFFFFF"/>
                  </a:solidFill>
                </a:rPr>
                <a:t>공기계</a:t>
              </a:r>
              <a:endParaRPr lang="ko-KR" altLang="en-US" sz="2400" dirty="0">
                <a:solidFill>
                  <a:srgbClr val="FFFFFF"/>
                </a:solidFill>
              </a:endParaRPr>
            </a:p>
          </p:txBody>
        </p:sp>
      </p:grpSp>
      <p:pic>
        <p:nvPicPr>
          <p:cNvPr id="20" name="그림 19"/>
          <p:cNvPicPr/>
          <p:nvPr/>
        </p:nvPicPr>
        <p:blipFill rotWithShape="1">
          <a:blip r:embed="rId2" cstate="print">
            <a:alphaModFix/>
            <a:lum/>
          </a:blip>
          <a:stretch>
            <a:fillRect/>
          </a:stretch>
        </p:blipFill>
        <p:spPr>
          <a:xfrm>
            <a:off x="751574" y="3100382"/>
            <a:ext cx="1971701" cy="2795111"/>
          </a:xfrm>
          <a:prstGeom prst="rect">
            <a:avLst/>
          </a:prstGeom>
        </p:spPr>
      </p:pic>
      <p:sp>
        <p:nvSpPr>
          <p:cNvPr id="17" name="직사각형 16"/>
          <p:cNvSpPr txBox="1"/>
          <p:nvPr/>
        </p:nvSpPr>
        <p:spPr>
          <a:xfrm>
            <a:off x="2723275" y="3173409"/>
            <a:ext cx="328617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latinLnBrk="0">
              <a:lnSpc>
                <a:spcPct val="150000"/>
              </a:lnSpc>
            </a:pPr>
            <a:r>
              <a:rPr lang="en-US" altLang="ko-KR" sz="1400" dirty="0" smtClean="0">
                <a:latin typeface="+mn-lt"/>
                <a:ea typeface="+mn-ea"/>
                <a:cs typeface="+mn-cs"/>
              </a:rPr>
              <a:t>- </a:t>
            </a:r>
            <a:r>
              <a:rPr lang="ko-KR" altLang="en-US" sz="1400" dirty="0" smtClean="0">
                <a:latin typeface="+mn-lt"/>
                <a:ea typeface="+mn-ea"/>
                <a:cs typeface="+mn-cs"/>
              </a:rPr>
              <a:t>구매 </a:t>
            </a:r>
            <a:r>
              <a:rPr lang="ko-KR" altLang="en-US" sz="1400" dirty="0">
                <a:latin typeface="+mn-lt"/>
                <a:ea typeface="+mn-ea"/>
                <a:cs typeface="+mn-cs"/>
              </a:rPr>
              <a:t>사유 : </a:t>
            </a:r>
            <a:r>
              <a:rPr lang="ko-KR" altLang="en-US" sz="1400" dirty="0" err="1">
                <a:sym typeface="Wingdings"/>
              </a:rPr>
              <a:t>안드로이드</a:t>
            </a:r>
            <a:r>
              <a:rPr lang="ko-KR" altLang="en-US" sz="1400" dirty="0">
                <a:sym typeface="Wingdings"/>
              </a:rPr>
              <a:t> </a:t>
            </a:r>
            <a:r>
              <a:rPr lang="ko-KR" altLang="en-US" sz="1400" dirty="0" err="1">
                <a:sym typeface="Wingdings"/>
              </a:rPr>
              <a:t>앱</a:t>
            </a:r>
            <a:r>
              <a:rPr lang="ko-KR" altLang="en-US" sz="1400" dirty="0">
                <a:sym typeface="Wingdings"/>
              </a:rPr>
              <a:t> 시현</a:t>
            </a:r>
          </a:p>
          <a:p>
            <a:pPr marL="0" lvl="1" latinLnBrk="0">
              <a:lnSpc>
                <a:spcPct val="150000"/>
              </a:lnSpc>
            </a:pPr>
            <a:endParaRPr lang="ko-KR" altLang="en-US" sz="1400" dirty="0">
              <a:latin typeface="+mn-lt"/>
              <a:ea typeface="+mn-ea"/>
              <a:cs typeface="+mn-cs"/>
            </a:endParaRPr>
          </a:p>
          <a:p>
            <a:pPr lvl="0"/>
            <a:r>
              <a:rPr lang="en-US" altLang="ko-KR" sz="1400" dirty="0" smtClean="0">
                <a:latin typeface="+mn-lt"/>
                <a:ea typeface="+mn-ea"/>
                <a:cs typeface="+mn-cs"/>
              </a:rPr>
              <a:t>- </a:t>
            </a:r>
            <a:r>
              <a:rPr lang="ko-KR" altLang="en-US" sz="1400" dirty="0" smtClean="0">
                <a:latin typeface="+mn-lt"/>
                <a:ea typeface="+mn-ea"/>
                <a:cs typeface="+mn-cs"/>
              </a:rPr>
              <a:t>삼성전자 </a:t>
            </a:r>
            <a:r>
              <a:rPr lang="ko-KR" altLang="en-US" sz="1400" dirty="0" err="1">
                <a:latin typeface="+mn-lt"/>
                <a:ea typeface="+mn-ea"/>
                <a:cs typeface="+mn-cs"/>
              </a:rPr>
              <a:t>갤럭시탭</a:t>
            </a:r>
            <a:r>
              <a:rPr lang="en-US" altLang="ko-KR" sz="1400" dirty="0">
                <a:latin typeface="+mn-lt"/>
                <a:ea typeface="+mn-ea"/>
                <a:cs typeface="+mn-cs"/>
              </a:rPr>
              <a:t>A 8.0 SM-T380 32GB</a:t>
            </a:r>
          </a:p>
          <a:p>
            <a:pPr lvl="0"/>
            <a:endParaRPr lang="en-US" altLang="ko-KR" sz="1400" dirty="0" smtClean="0">
              <a:latin typeface="+mn-lt"/>
              <a:ea typeface="+mn-ea"/>
              <a:cs typeface="+mn-cs"/>
            </a:endParaRPr>
          </a:p>
          <a:p>
            <a:pPr lvl="0"/>
            <a:endParaRPr lang="ko-KR" altLang="en-US" sz="1400" dirty="0">
              <a:latin typeface="+mn-lt"/>
              <a:ea typeface="+mn-ea"/>
              <a:cs typeface="+mn-cs"/>
            </a:endParaRPr>
          </a:p>
          <a:p>
            <a:pPr lvl="0"/>
            <a:r>
              <a:rPr lang="en-US" altLang="ko-KR" sz="1400" dirty="0" smtClean="0">
                <a:latin typeface="+mn-lt"/>
                <a:ea typeface="+mn-ea"/>
                <a:cs typeface="+mn-cs"/>
              </a:rPr>
              <a:t>- </a:t>
            </a:r>
            <a:r>
              <a:rPr lang="ko-KR" altLang="en-US" sz="1400" dirty="0" smtClean="0">
                <a:latin typeface="+mn-lt"/>
                <a:ea typeface="+mn-ea"/>
                <a:cs typeface="+mn-cs"/>
              </a:rPr>
              <a:t>가격 </a:t>
            </a:r>
            <a:r>
              <a:rPr lang="ko-KR" altLang="en-US" sz="1400" dirty="0">
                <a:latin typeface="+mn-lt"/>
                <a:ea typeface="+mn-ea"/>
                <a:cs typeface="+mn-cs"/>
              </a:rPr>
              <a:t>: </a:t>
            </a:r>
            <a:r>
              <a:rPr lang="en-US" altLang="ko-KR" sz="1400" dirty="0">
                <a:latin typeface="+mn-lt"/>
                <a:ea typeface="+mn-ea"/>
                <a:cs typeface="+mn-cs"/>
              </a:rPr>
              <a:t>280,000</a:t>
            </a:r>
            <a:r>
              <a:rPr lang="ko-KR" altLang="en-US" sz="1400" dirty="0">
                <a:latin typeface="+mn-lt"/>
                <a:ea typeface="+mn-ea"/>
                <a:cs typeface="+mn-cs"/>
              </a:rPr>
              <a:t>원</a:t>
            </a:r>
          </a:p>
          <a:p>
            <a:pPr lvl="0"/>
            <a:endParaRPr lang="ko-KR" altLang="en-US" sz="1400" dirty="0">
              <a:latin typeface="+mn-lt"/>
              <a:ea typeface="+mn-ea"/>
              <a:cs typeface="+mn-cs"/>
            </a:endParaRPr>
          </a:p>
          <a:p>
            <a:pPr lvl="0"/>
            <a:endParaRPr lang="ko-KR" altLang="en-US" sz="1400" dirty="0">
              <a:latin typeface="+mn-lt"/>
              <a:ea typeface="+mn-ea"/>
              <a:cs typeface="+mn-cs"/>
            </a:endParaRPr>
          </a:p>
          <a:p>
            <a:pPr lvl="0"/>
            <a:endParaRPr lang="ko-KR" altLang="en-US" sz="1400" dirty="0">
              <a:latin typeface="+mn-lt"/>
              <a:ea typeface="+mn-ea"/>
              <a:cs typeface="+mn-cs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6374575" y="2004993"/>
            <a:ext cx="5586489" cy="4198995"/>
            <a:chOff x="733218" y="1880828"/>
            <a:chExt cx="10585176" cy="4575274"/>
          </a:xfrm>
        </p:grpSpPr>
        <p:sp>
          <p:nvSpPr>
            <p:cNvPr id="23" name="직사각형 22"/>
            <p:cNvSpPr/>
            <p:nvPr/>
          </p:nvSpPr>
          <p:spPr>
            <a:xfrm>
              <a:off x="733218" y="2420323"/>
              <a:ext cx="10585176" cy="4035779"/>
            </a:xfrm>
            <a:prstGeom prst="rect">
              <a:avLst/>
            </a:prstGeom>
            <a:solidFill>
              <a:srgbClr val="FFFFFF"/>
            </a:solidFill>
            <a:ln w="38100" cap="flat" cmpd="sng" algn="ctr">
              <a:solidFill>
                <a:schemeClr val="bg2">
                  <a:lumMod val="75000"/>
                </a:schemeClr>
              </a:solidFill>
              <a:prstDash val="solid"/>
            </a:ln>
            <a:effectLst/>
          </p:spPr>
          <p:txBody>
            <a:bodyPr anchor="ctr"/>
            <a:lstStyle/>
            <a:p>
              <a:pPr marL="0" lvl="1" latinLnBrk="0">
                <a:lnSpc>
                  <a:spcPct val="150000"/>
                </a:lnSpc>
              </a:pPr>
              <a:endParaRPr lang="en-US" altLang="ko-KR" sz="2200">
                <a:sym typeface="Wingdings"/>
              </a:endParaRPr>
            </a:p>
          </p:txBody>
        </p:sp>
        <p:sp>
          <p:nvSpPr>
            <p:cNvPr id="24" name="모서리가 둥근 직사각형 13"/>
            <p:cNvSpPr/>
            <p:nvPr/>
          </p:nvSpPr>
          <p:spPr>
            <a:xfrm>
              <a:off x="3395547" y="1880828"/>
              <a:ext cx="5605218" cy="850927"/>
            </a:xfrm>
            <a:prstGeom prst="roundRect">
              <a:avLst>
                <a:gd name="adj" fmla="val 16667"/>
              </a:avLst>
            </a:prstGeom>
            <a:solidFill>
              <a:srgbClr val="252844"/>
            </a:soli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lvl="0" algn="ctr" latinLnBrk="0"/>
              <a:r>
                <a:rPr lang="en-US" altLang="ko-KR" sz="2400" dirty="0" smtClean="0">
                  <a:solidFill>
                    <a:srgbClr val="FFFFFF"/>
                  </a:solidFill>
                </a:rPr>
                <a:t>3D </a:t>
              </a:r>
              <a:r>
                <a:rPr lang="ko-KR" altLang="en-US" sz="2400" dirty="0" err="1" smtClean="0">
                  <a:solidFill>
                    <a:srgbClr val="FFFFFF"/>
                  </a:solidFill>
                </a:rPr>
                <a:t>프린팅</a:t>
              </a:r>
              <a:endParaRPr lang="ko-KR" altLang="en-US" sz="2400" dirty="0">
                <a:solidFill>
                  <a:srgbClr val="FFFFFF"/>
                </a:solidFill>
              </a:endParaRPr>
            </a:p>
          </p:txBody>
        </p:sp>
      </p:grpSp>
      <p:pic>
        <p:nvPicPr>
          <p:cNvPr id="25" name="그림 24"/>
          <p:cNvPicPr/>
          <p:nvPr/>
        </p:nvPicPr>
        <p:blipFill rotWithShape="1">
          <a:blip r:embed="rId3" cstate="print">
            <a:alphaModFix/>
            <a:lum/>
          </a:blip>
          <a:stretch>
            <a:fillRect/>
          </a:stretch>
        </p:blipFill>
        <p:spPr>
          <a:xfrm>
            <a:off x="6630166" y="3282947"/>
            <a:ext cx="2008215" cy="2519397"/>
          </a:xfrm>
          <a:prstGeom prst="rect">
            <a:avLst/>
          </a:prstGeom>
        </p:spPr>
      </p:pic>
      <p:sp>
        <p:nvSpPr>
          <p:cNvPr id="26" name="직사각형 16"/>
          <p:cNvSpPr txBox="1"/>
          <p:nvPr/>
        </p:nvSpPr>
        <p:spPr>
          <a:xfrm>
            <a:off x="8820946" y="3282948"/>
            <a:ext cx="2854496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latinLnBrk="0">
              <a:lnSpc>
                <a:spcPct val="150000"/>
              </a:lnSpc>
            </a:pPr>
            <a:r>
              <a:rPr lang="en-US" altLang="ko-KR" sz="1400" dirty="0" smtClean="0">
                <a:latin typeface="+mn-lt"/>
                <a:ea typeface="+mn-ea"/>
                <a:cs typeface="+mn-cs"/>
              </a:rPr>
              <a:t>- </a:t>
            </a:r>
            <a:r>
              <a:rPr lang="ko-KR" altLang="en-US" sz="1400" dirty="0" smtClean="0">
                <a:latin typeface="+mn-lt"/>
                <a:ea typeface="+mn-ea"/>
                <a:cs typeface="+mn-cs"/>
              </a:rPr>
              <a:t>구매 </a:t>
            </a:r>
            <a:r>
              <a:rPr lang="ko-KR" altLang="en-US" sz="1400" dirty="0">
                <a:latin typeface="+mn-lt"/>
                <a:ea typeface="+mn-ea"/>
                <a:cs typeface="+mn-cs"/>
              </a:rPr>
              <a:t>사유 : </a:t>
            </a:r>
            <a:r>
              <a:rPr lang="ko-KR" altLang="en-US" sz="1400" dirty="0">
                <a:sym typeface="Wingdings"/>
              </a:rPr>
              <a:t>우산 모형 제작</a:t>
            </a:r>
            <a:endParaRPr lang="ko-KR" altLang="en-US" sz="1600" dirty="0">
              <a:sym typeface="Wingdings"/>
            </a:endParaRPr>
          </a:p>
          <a:p>
            <a:pPr marL="0" lvl="1" latinLnBrk="0">
              <a:lnSpc>
                <a:spcPct val="150000"/>
              </a:lnSpc>
            </a:pPr>
            <a:endParaRPr lang="ko-KR" altLang="en-US" sz="1400" dirty="0">
              <a:latin typeface="+mn-lt"/>
              <a:ea typeface="+mn-ea"/>
              <a:cs typeface="+mn-cs"/>
            </a:endParaRPr>
          </a:p>
          <a:p>
            <a:pPr lvl="0"/>
            <a:r>
              <a:rPr lang="en-US" altLang="ko-KR" sz="1400" dirty="0" smtClean="0">
                <a:latin typeface="+mn-lt"/>
                <a:ea typeface="+mn-ea"/>
                <a:cs typeface="+mn-cs"/>
              </a:rPr>
              <a:t>- </a:t>
            </a:r>
            <a:r>
              <a:rPr lang="ko-KR" altLang="en-US" sz="1400" dirty="0" smtClean="0">
                <a:latin typeface="+mn-lt"/>
                <a:ea typeface="+mn-ea"/>
                <a:cs typeface="+mn-cs"/>
              </a:rPr>
              <a:t>제작업체 </a:t>
            </a:r>
            <a:r>
              <a:rPr lang="ko-KR" altLang="en-US" sz="1400" dirty="0">
                <a:latin typeface="+mn-lt"/>
                <a:ea typeface="+mn-ea"/>
                <a:cs typeface="+mn-cs"/>
              </a:rPr>
              <a:t>: </a:t>
            </a:r>
            <a:r>
              <a:rPr lang="en-US" altLang="ko-KR" sz="1400" dirty="0">
                <a:latin typeface="+mn-lt"/>
                <a:ea typeface="+mn-ea"/>
                <a:cs typeface="+mn-cs"/>
              </a:rPr>
              <a:t>3D</a:t>
            </a:r>
            <a:r>
              <a:rPr lang="ko-KR" altLang="en-US" sz="1400" dirty="0">
                <a:latin typeface="+mn-lt"/>
                <a:ea typeface="+mn-ea"/>
                <a:cs typeface="+mn-cs"/>
              </a:rPr>
              <a:t> </a:t>
            </a:r>
            <a:r>
              <a:rPr lang="ko-KR" altLang="en-US" sz="1400" dirty="0" err="1">
                <a:latin typeface="+mn-lt"/>
                <a:ea typeface="+mn-ea"/>
                <a:cs typeface="+mn-cs"/>
              </a:rPr>
              <a:t>프린팅</a:t>
            </a:r>
            <a:r>
              <a:rPr lang="ko-KR" altLang="en-US" sz="1400" dirty="0">
                <a:latin typeface="+mn-lt"/>
                <a:ea typeface="+mn-ea"/>
                <a:cs typeface="+mn-cs"/>
              </a:rPr>
              <a:t> 광주 센터</a:t>
            </a:r>
          </a:p>
          <a:p>
            <a:pPr lvl="0"/>
            <a:endParaRPr lang="en-US" altLang="ko-KR" sz="1400" dirty="0" smtClean="0">
              <a:latin typeface="+mn-lt"/>
              <a:ea typeface="+mn-ea"/>
              <a:cs typeface="+mn-cs"/>
            </a:endParaRPr>
          </a:p>
          <a:p>
            <a:pPr lvl="0"/>
            <a:endParaRPr lang="ko-KR" altLang="en-US" sz="1400" dirty="0">
              <a:latin typeface="+mn-lt"/>
              <a:ea typeface="+mn-ea"/>
              <a:cs typeface="+mn-cs"/>
            </a:endParaRPr>
          </a:p>
          <a:p>
            <a:pPr lvl="0"/>
            <a:r>
              <a:rPr lang="en-US" altLang="ko-KR" sz="1400" dirty="0" smtClean="0">
                <a:latin typeface="+mn-lt"/>
                <a:ea typeface="+mn-ea"/>
                <a:cs typeface="+mn-cs"/>
              </a:rPr>
              <a:t>- </a:t>
            </a:r>
            <a:r>
              <a:rPr lang="ko-KR" altLang="en-US" sz="1400" dirty="0" smtClean="0">
                <a:latin typeface="+mn-lt"/>
                <a:ea typeface="+mn-ea"/>
                <a:cs typeface="+mn-cs"/>
              </a:rPr>
              <a:t>가격 </a:t>
            </a:r>
            <a:r>
              <a:rPr lang="ko-KR" altLang="en-US" sz="1400" dirty="0">
                <a:latin typeface="+mn-lt"/>
                <a:ea typeface="+mn-ea"/>
                <a:cs typeface="+mn-cs"/>
              </a:rPr>
              <a:t>: 180,000원</a:t>
            </a:r>
          </a:p>
          <a:p>
            <a:pPr lvl="0"/>
            <a:endParaRPr lang="ko-KR" altLang="en-US" sz="1400" dirty="0">
              <a:latin typeface="+mn-lt"/>
              <a:ea typeface="+mn-ea"/>
              <a:cs typeface="+mn-cs"/>
            </a:endParaRPr>
          </a:p>
          <a:p>
            <a:pPr lvl="0"/>
            <a:endParaRPr lang="ko-KR" altLang="en-US" sz="1400" dirty="0">
              <a:latin typeface="+mn-lt"/>
              <a:ea typeface="+mn-ea"/>
              <a:cs typeface="+mn-cs"/>
            </a:endParaRPr>
          </a:p>
          <a:p>
            <a:pPr lvl="0"/>
            <a:endParaRPr lang="ko-KR" altLang="en-US" sz="14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2187" y="715776"/>
            <a:ext cx="6936164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 dirty="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 dirty="0">
                <a:latin typeface="+mn-lt"/>
                <a:ea typeface="+mn-ea"/>
                <a:cs typeface="+mn-cs"/>
              </a:rPr>
              <a:t> 3</a:t>
            </a:r>
            <a:r>
              <a:rPr lang="ko-KR" altLang="en-US" sz="3300" dirty="0">
                <a:latin typeface="+mn-lt"/>
                <a:ea typeface="+mn-ea"/>
                <a:cs typeface="+mn-cs"/>
              </a:rPr>
              <a:t>절 세부내용</a:t>
            </a:r>
          </a:p>
          <a:p>
            <a:pPr lvl="0"/>
            <a:r>
              <a:rPr lang="en-US" altLang="ko-KR" sz="2200" dirty="0" smtClean="0"/>
              <a:t>3-2. </a:t>
            </a:r>
            <a:r>
              <a:rPr lang="ko-KR" altLang="en-US" sz="2200" dirty="0" smtClean="0"/>
              <a:t>코디 캐스터 개발 비용</a:t>
            </a:r>
            <a:endParaRPr lang="ko-KR" altLang="en-US" sz="2200" dirty="0"/>
          </a:p>
        </p:txBody>
      </p:sp>
      <p:sp>
        <p:nvSpPr>
          <p:cNvPr id="12" name="TextBox 11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376288" y="2132856"/>
          <a:ext cx="11881320" cy="3887782"/>
        </p:xfrm>
        <a:graphic>
          <a:graphicData uri="http://schemas.openxmlformats.org/drawingml/2006/table">
            <a:tbl>
              <a:tblPr/>
              <a:tblGrid>
                <a:gridCol w="331236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11256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98555">
                <a:tc rowSpan="2"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800" dirty="0">
                          <a:solidFill>
                            <a:srgbClr val="000000"/>
                          </a:solidFill>
                          <a:latin typeface="휴먼명조"/>
                        </a:rPr>
                        <a:t>예산항목</a:t>
                      </a:r>
                      <a:endParaRPr lang="ko-KR" altLang="en-US" sz="18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휴먼명조"/>
                        </a:rPr>
                        <a:t>비 용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휴먼명조"/>
                        </a:rPr>
                        <a:t>구성비율</a:t>
                      </a:r>
                      <a:r>
                        <a:rPr lang="en-US" altLang="ko-KR" sz="1800">
                          <a:solidFill>
                            <a:srgbClr val="000000"/>
                          </a:solidFill>
                          <a:latin typeface="휴먼명조"/>
                        </a:rPr>
                        <a:t>(%)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8555">
                <a:tc v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휴먼명조"/>
                        </a:rPr>
                        <a:t>산출내역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휴먼명조"/>
                        </a:rPr>
                        <a:t>예상 금액</a:t>
                      </a:r>
                      <a:r>
                        <a:rPr lang="en-US" altLang="ko-KR" sz="1800">
                          <a:solidFill>
                            <a:srgbClr val="000000"/>
                          </a:solidFill>
                          <a:latin typeface="휴먼명조"/>
                        </a:rPr>
                        <a:t>(</a:t>
                      </a: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휴먼명조"/>
                        </a:rPr>
                        <a:t>원</a:t>
                      </a:r>
                      <a:r>
                        <a:rPr lang="en-US" altLang="ko-KR" sz="1800">
                          <a:solidFill>
                            <a:srgbClr val="000000"/>
                          </a:solidFill>
                          <a:latin typeface="휴먼명조"/>
                        </a:rPr>
                        <a:t>)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4307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휴먼명조"/>
                        </a:rPr>
                        <a:t>재료비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휴먼명조"/>
                        </a:rPr>
                        <a:t>삼성 </a:t>
                      </a:r>
                      <a:r>
                        <a:rPr lang="en-US" altLang="ko-KR" sz="1800">
                          <a:solidFill>
                            <a:srgbClr val="000000"/>
                          </a:solidFill>
                          <a:latin typeface="휴먼명조"/>
                        </a:rPr>
                        <a:t>8</a:t>
                      </a: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휴먼명조"/>
                        </a:rPr>
                        <a:t>인치 태블릿</a:t>
                      </a:r>
                      <a:r>
                        <a:rPr lang="en-US" altLang="ko-KR" sz="1800">
                          <a:solidFill>
                            <a:srgbClr val="000000"/>
                          </a:solidFill>
                          <a:latin typeface="휴먼명조"/>
                        </a:rPr>
                        <a:t>, </a:t>
                      </a: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휴먼명조"/>
                        </a:rPr>
                        <a:t>아두이노 중급 키트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800" dirty="0" smtClean="0">
                          <a:solidFill>
                            <a:srgbClr val="000000"/>
                          </a:solidFill>
                          <a:ea typeface="휴먼명조"/>
                        </a:rPr>
                        <a:t>320,400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a typeface="휴먼명조"/>
                        </a:rPr>
                        <a:t>원</a:t>
                      </a:r>
                      <a:endParaRPr lang="ko-KR" altLang="en-US" sz="18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ea typeface="휴먼명조"/>
                        </a:rPr>
                        <a:t>50.3 %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69574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휴먼명조"/>
                        </a:rPr>
                        <a:t>제작비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800">
                          <a:solidFill>
                            <a:srgbClr val="000000"/>
                          </a:solidFill>
                          <a:ea typeface="휴먼명조"/>
                        </a:rPr>
                        <a:t>3D </a:t>
                      </a:r>
                      <a:r>
                        <a:rPr lang="ko-KR" altLang="en-US" sz="1800">
                          <a:solidFill>
                            <a:srgbClr val="000000"/>
                          </a:solidFill>
                          <a:ea typeface="휴먼명조"/>
                        </a:rPr>
                        <a:t>프린터 출력 </a:t>
                      </a:r>
                      <a:r>
                        <a:rPr lang="en-US" altLang="ko-KR" sz="1800">
                          <a:solidFill>
                            <a:srgbClr val="000000"/>
                          </a:solidFill>
                          <a:ea typeface="휴먼명조"/>
                        </a:rPr>
                        <a:t>(3D </a:t>
                      </a:r>
                      <a:r>
                        <a:rPr lang="ko-KR" altLang="en-US" sz="1800">
                          <a:solidFill>
                            <a:srgbClr val="000000"/>
                          </a:solidFill>
                          <a:ea typeface="휴먼명조"/>
                        </a:rPr>
                        <a:t>프린팅 광주 센터</a:t>
                      </a:r>
                      <a:r>
                        <a:rPr lang="en-US" altLang="ko-KR" sz="1800">
                          <a:solidFill>
                            <a:srgbClr val="000000"/>
                          </a:solidFill>
                          <a:ea typeface="휴먼명조"/>
                        </a:rPr>
                        <a:t>)</a:t>
                      </a:r>
                    </a:p>
                    <a:p>
                      <a:pPr marL="0" algn="ctr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휴먼명조"/>
                        </a:rPr>
                        <a:t>결과물 제본 비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800" dirty="0" smtClean="0">
                          <a:solidFill>
                            <a:srgbClr val="000000"/>
                          </a:solidFill>
                          <a:ea typeface="휴먼명조"/>
                        </a:rPr>
                        <a:t>200,000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a typeface="휴먼명조"/>
                        </a:rPr>
                        <a:t>원</a:t>
                      </a:r>
                      <a:endParaRPr lang="ko-KR" altLang="en-US" sz="18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ea typeface="휴먼명조"/>
                        </a:rPr>
                        <a:t>31.4 %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4307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휴먼명조"/>
                        </a:rPr>
                        <a:t>문헌구입비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휴먼명조"/>
                        </a:rPr>
                        <a:t>상상을 현실로 만드는 아두이노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800" dirty="0" smtClean="0">
                          <a:solidFill>
                            <a:srgbClr val="000000"/>
                          </a:solidFill>
                          <a:ea typeface="휴먼명조"/>
                        </a:rPr>
                        <a:t>16,000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a typeface="휴먼명조"/>
                        </a:rPr>
                        <a:t>원</a:t>
                      </a:r>
                      <a:endParaRPr lang="ko-KR" altLang="en-US" sz="18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ea typeface="휴먼명조"/>
                        </a:rPr>
                        <a:t>2.5 %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14307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휴먼명조"/>
                        </a:rPr>
                        <a:t>회의비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휴먼명조"/>
                        </a:rPr>
                        <a:t>주 </a:t>
                      </a:r>
                      <a:r>
                        <a:rPr lang="en-US" altLang="ko-KR" sz="1800">
                          <a:solidFill>
                            <a:srgbClr val="000000"/>
                          </a:solidFill>
                          <a:latin typeface="휴먼명조"/>
                        </a:rPr>
                        <a:t>1</a:t>
                      </a: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휴먼명조"/>
                        </a:rPr>
                        <a:t>회 회의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800" dirty="0" smtClean="0">
                          <a:solidFill>
                            <a:srgbClr val="000000"/>
                          </a:solidFill>
                          <a:ea typeface="휴먼명조"/>
                        </a:rPr>
                        <a:t>100,000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a typeface="휴먼명조"/>
                        </a:rPr>
                        <a:t>원</a:t>
                      </a:r>
                      <a:endParaRPr lang="ko-KR" altLang="en-US" sz="18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ea typeface="휴먼명조"/>
                        </a:rPr>
                        <a:t>15.7 %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14307">
                <a:tc gridSpan="2">
                  <a:txBody>
                    <a:bodyPr/>
                    <a:lstStyle/>
                    <a:p>
                      <a:pPr marL="0" algn="ctr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휴먼명조"/>
                        </a:rPr>
                        <a:t>합 계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800" b="1" dirty="0" smtClean="0">
                          <a:solidFill>
                            <a:srgbClr val="000000"/>
                          </a:solidFill>
                          <a:ea typeface="휴먼명조"/>
                        </a:rPr>
                        <a:t>636,400</a:t>
                      </a: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ea typeface="휴먼명조"/>
                        </a:rPr>
                        <a:t>원</a:t>
                      </a:r>
                      <a:endParaRPr lang="ko-KR" altLang="en-US" sz="1800" b="1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800" b="1">
                          <a:solidFill>
                            <a:srgbClr val="000000"/>
                          </a:solidFill>
                          <a:ea typeface="휴먼명조"/>
                        </a:rPr>
                        <a:t>100 %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6145" name="Rectangle 1"/>
          <p:cNvSpPr>
            <a:spLocks noChangeArrowheads="1"/>
          </p:cNvSpPr>
          <p:nvPr/>
        </p:nvSpPr>
        <p:spPr>
          <a:xfrm>
            <a:off x="0" y="0"/>
            <a:ext cx="12561888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355A3D4-88D9-43FE-9D72-79CDFE3E154C}"/>
              </a:ext>
            </a:extLst>
          </p:cNvPr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산학 </a:t>
            </a:r>
            <a:r>
              <a:rPr lang="ko-KR" altLang="en-US" sz="1200" dirty="0" err="1">
                <a:latin typeface="+mn-lt"/>
                <a:ea typeface="+mn-ea"/>
                <a:cs typeface="+mn-cs"/>
              </a:rPr>
              <a:t>캡스톤</a:t>
            </a:r>
            <a:r>
              <a:rPr lang="ko-KR" altLang="en-US" sz="1200" dirty="0">
                <a:latin typeface="+mn-lt"/>
                <a:ea typeface="+mn-ea"/>
                <a:cs typeface="+mn-cs"/>
              </a:rPr>
              <a:t> 디자인</a:t>
            </a:r>
            <a:r>
              <a:rPr lang="en-US" altLang="ko-KR" sz="1200" dirty="0">
                <a:latin typeface="+mn-lt"/>
                <a:ea typeface="+mn-ea"/>
                <a:cs typeface="+mn-cs"/>
              </a:rPr>
              <a:t>1</a:t>
            </a:r>
            <a:endParaRPr lang="ko-KR" altLang="en-US" sz="1200" dirty="0">
              <a:latin typeface="+mn-lt"/>
              <a:ea typeface="+mn-ea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501637" y="3049892"/>
            <a:ext cx="1968638" cy="70314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lIns="117225" tIns="58612" rIns="117225" bIns="58612">
            <a:spAutoFit/>
          </a:bodyPr>
          <a:lstStyle/>
          <a:p>
            <a:pPr lvl="0"/>
            <a:r>
              <a:rPr lang="en-US" altLang="ko-KR" sz="3800" b="1">
                <a:solidFill>
                  <a:schemeClr val="bg1"/>
                </a:solidFill>
                <a:latin typeface="바탕"/>
                <a:ea typeface="바탕"/>
              </a:rPr>
              <a:t>[</a:t>
            </a:r>
            <a:r>
              <a:rPr lang="ko-KR" altLang="en-US" sz="3800" b="1">
                <a:solidFill>
                  <a:schemeClr val="bg1"/>
                </a:solidFill>
                <a:latin typeface="바탕"/>
                <a:ea typeface="바탕"/>
              </a:rPr>
              <a:t> 목차 </a:t>
            </a:r>
            <a:r>
              <a:rPr lang="en-US" altLang="ko-KR" sz="3800" b="1">
                <a:solidFill>
                  <a:schemeClr val="bg1"/>
                </a:solidFill>
                <a:latin typeface="바탕"/>
                <a:ea typeface="바탕"/>
              </a:rPr>
              <a:t>]</a:t>
            </a:r>
          </a:p>
        </p:txBody>
      </p:sp>
      <p:cxnSp>
        <p:nvCxnSpPr>
          <p:cNvPr id="30" name="직선 연결선 29"/>
          <p:cNvCxnSpPr/>
          <p:nvPr/>
        </p:nvCxnSpPr>
        <p:spPr>
          <a:xfrm rot="16200000" flipH="1">
            <a:off x="3998882" y="3739359"/>
            <a:ext cx="4491099" cy="1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6752228" y="1624245"/>
            <a:ext cx="6816752" cy="4181019"/>
            <a:chOff x="6752228" y="2016226"/>
            <a:chExt cx="6816752" cy="4181019"/>
          </a:xfrm>
        </p:grpSpPr>
        <p:sp>
          <p:nvSpPr>
            <p:cNvPr id="28" name="TextBox 27"/>
            <p:cNvSpPr txBox="1"/>
            <p:nvPr/>
          </p:nvSpPr>
          <p:spPr>
            <a:xfrm>
              <a:off x="6752228" y="2016226"/>
              <a:ext cx="6816752" cy="4181019"/>
            </a:xfrm>
            <a:prstGeom prst="rect">
              <a:avLst/>
            </a:prstGeom>
            <a:noFill/>
          </p:spPr>
          <p:txBody>
            <a:bodyPr wrap="square" lIns="117225" tIns="58612" rIns="117225" bIns="58612">
              <a:spAutoFit/>
            </a:bodyPr>
            <a:lstStyle/>
            <a:p>
              <a:pPr lvl="0"/>
              <a:r>
                <a:rPr lang="en-US" altLang="ko-KR" sz="2400" b="1" dirty="0">
                  <a:latin typeface="바탕"/>
                  <a:ea typeface="바탕"/>
                </a:rPr>
                <a:t>1. </a:t>
              </a:r>
              <a:r>
                <a:rPr lang="en-US" altLang="ko-KR" sz="2400" b="1" dirty="0" smtClean="0">
                  <a:latin typeface="바탕"/>
                  <a:ea typeface="바탕"/>
                </a:rPr>
                <a:t> </a:t>
              </a:r>
              <a:r>
                <a:rPr lang="ko-KR" altLang="en-US" sz="2400" b="1" dirty="0" err="1" smtClean="0">
                  <a:latin typeface="바탕"/>
                  <a:ea typeface="바탕"/>
                </a:rPr>
                <a:t>코디캐스터</a:t>
              </a:r>
              <a:r>
                <a:rPr lang="ko-KR" altLang="en-US" sz="2400" b="1" dirty="0" smtClean="0">
                  <a:latin typeface="바탕"/>
                  <a:ea typeface="바탕"/>
                </a:rPr>
                <a:t> 개발동기</a:t>
              </a:r>
              <a:endParaRPr lang="ko-KR" altLang="en-US" sz="2400" b="1" dirty="0">
                <a:latin typeface="바탕"/>
                <a:ea typeface="바탕"/>
              </a:endParaRPr>
            </a:p>
            <a:p>
              <a:pPr lvl="0"/>
              <a:endParaRPr lang="en-US" altLang="ko-KR" sz="2400" b="1" dirty="0">
                <a:latin typeface="바탕"/>
                <a:ea typeface="바탕"/>
              </a:endParaRPr>
            </a:p>
            <a:p>
              <a:pPr lvl="0"/>
              <a:endParaRPr lang="en-US" altLang="ko-KR" sz="2400" b="1" dirty="0">
                <a:latin typeface="바탕"/>
                <a:ea typeface="바탕"/>
              </a:endParaRPr>
            </a:p>
            <a:p>
              <a:pPr lvl="0"/>
              <a:r>
                <a:rPr lang="en-US" altLang="ko-KR" sz="2400" b="1" dirty="0">
                  <a:latin typeface="바탕"/>
                  <a:ea typeface="바탕"/>
                </a:rPr>
                <a:t>2. </a:t>
              </a:r>
              <a:r>
                <a:rPr lang="en-US" altLang="ko-KR" sz="2400" b="1" dirty="0" smtClean="0">
                  <a:latin typeface="바탕"/>
                  <a:ea typeface="바탕"/>
                </a:rPr>
                <a:t> </a:t>
              </a:r>
              <a:r>
                <a:rPr lang="ko-KR" altLang="en-US" sz="2400" b="1" dirty="0" err="1" smtClean="0">
                  <a:latin typeface="바탕"/>
                  <a:ea typeface="바탕"/>
                </a:rPr>
                <a:t>코디캐스터</a:t>
              </a:r>
              <a:r>
                <a:rPr lang="ko-KR" altLang="en-US" sz="2400" b="1" dirty="0" smtClean="0">
                  <a:latin typeface="바탕"/>
                  <a:ea typeface="바탕"/>
                </a:rPr>
                <a:t> 개발내용</a:t>
              </a:r>
              <a:endParaRPr lang="ko-KR" altLang="en-US" sz="2400" b="1" dirty="0">
                <a:latin typeface="바탕"/>
                <a:ea typeface="바탕"/>
              </a:endParaRPr>
            </a:p>
            <a:p>
              <a:pPr lvl="0"/>
              <a:endParaRPr lang="en-US" altLang="ko-KR" sz="2400" b="1" dirty="0">
                <a:latin typeface="바탕"/>
                <a:ea typeface="바탕"/>
              </a:endParaRPr>
            </a:p>
            <a:p>
              <a:pPr lvl="0"/>
              <a:endParaRPr lang="en-US" altLang="ko-KR" sz="2400" b="1" dirty="0">
                <a:latin typeface="바탕"/>
                <a:ea typeface="바탕"/>
              </a:endParaRPr>
            </a:p>
            <a:p>
              <a:pPr lvl="0"/>
              <a:r>
                <a:rPr lang="en-US" altLang="ko-KR" sz="2400" b="1" dirty="0">
                  <a:latin typeface="바탕"/>
                  <a:ea typeface="바탕"/>
                </a:rPr>
                <a:t>3. </a:t>
              </a:r>
              <a:r>
                <a:rPr lang="en-US" altLang="ko-KR" sz="2400" b="1" dirty="0" smtClean="0">
                  <a:latin typeface="바탕"/>
                  <a:ea typeface="바탕"/>
                </a:rPr>
                <a:t> </a:t>
              </a:r>
              <a:r>
                <a:rPr lang="ko-KR" altLang="en-US" sz="2400" b="1" dirty="0" err="1" smtClean="0">
                  <a:latin typeface="바탕"/>
                  <a:ea typeface="바탕"/>
                </a:rPr>
                <a:t>코디캐스터</a:t>
              </a:r>
              <a:r>
                <a:rPr lang="ko-KR" altLang="en-US" sz="2400" b="1" dirty="0" smtClean="0">
                  <a:latin typeface="바탕"/>
                  <a:ea typeface="바탕"/>
                </a:rPr>
                <a:t> 세부내용</a:t>
              </a:r>
              <a:endParaRPr lang="ko-KR" altLang="en-US" sz="2400" b="1" dirty="0">
                <a:latin typeface="바탕"/>
                <a:ea typeface="바탕"/>
              </a:endParaRPr>
            </a:p>
            <a:p>
              <a:pPr lvl="0"/>
              <a:endParaRPr lang="en-US" altLang="ko-KR" sz="2400" b="1" dirty="0">
                <a:latin typeface="바탕"/>
                <a:ea typeface="바탕"/>
              </a:endParaRPr>
            </a:p>
            <a:p>
              <a:pPr lvl="0"/>
              <a:endParaRPr lang="en-US" altLang="ko-KR" sz="2400" b="1" dirty="0" smtClean="0">
                <a:latin typeface="바탕"/>
                <a:ea typeface="바탕"/>
              </a:endParaRPr>
            </a:p>
            <a:p>
              <a:pPr lvl="0"/>
              <a:r>
                <a:rPr lang="en-US" altLang="ko-KR" sz="2400" b="1" dirty="0" smtClean="0">
                  <a:latin typeface="바탕"/>
                  <a:ea typeface="바탕"/>
                </a:rPr>
                <a:t>4</a:t>
              </a:r>
              <a:r>
                <a:rPr lang="en-US" altLang="ko-KR" sz="2400" b="1" dirty="0">
                  <a:latin typeface="바탕"/>
                  <a:ea typeface="바탕"/>
                </a:rPr>
                <a:t>. </a:t>
              </a:r>
              <a:r>
                <a:rPr lang="en-US" altLang="ko-KR" sz="2400" b="1" dirty="0" smtClean="0">
                  <a:latin typeface="바탕"/>
                  <a:ea typeface="바탕"/>
                </a:rPr>
                <a:t> </a:t>
              </a:r>
              <a:r>
                <a:rPr lang="ko-KR" altLang="en-US" sz="2400" b="1" dirty="0" smtClean="0">
                  <a:latin typeface="바탕"/>
                  <a:ea typeface="바탕"/>
                </a:rPr>
                <a:t>질문</a:t>
              </a:r>
              <a:endParaRPr lang="ko-KR" altLang="en-US" sz="2400" b="1" dirty="0">
                <a:latin typeface="바탕"/>
                <a:ea typeface="바탕"/>
              </a:endParaRPr>
            </a:p>
            <a:p>
              <a:pPr marL="457200" lvl="0" indent="-457200">
                <a:buAutoNum type="alphaLcPeriod" startAt="64"/>
              </a:pPr>
              <a:endParaRPr lang="en-US" altLang="ko-KR" sz="2400" b="1" dirty="0">
                <a:latin typeface="바탕"/>
                <a:ea typeface="바탕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451119" y="3529404"/>
              <a:ext cx="2351101" cy="369033"/>
            </a:xfrm>
            <a:prstGeom prst="rect">
              <a:avLst/>
            </a:prstGeom>
          </p:spPr>
          <p:txBody>
            <a:bodyPr wrap="none" lIns="117225" tIns="58612" rIns="117225" bIns="58612">
              <a:spAutoFit/>
            </a:bodyPr>
            <a:lstStyle/>
            <a:p>
              <a:pPr lvl="0"/>
              <a:r>
                <a:rPr lang="en-US" altLang="ko-KR" sz="1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API</a:t>
              </a:r>
              <a:r>
                <a:rPr lang="ko-KR" altLang="en-US" sz="1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  </a:t>
              </a:r>
              <a:r>
                <a:rPr lang="en-US" altLang="ko-KR" sz="1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/  </a:t>
              </a:r>
              <a:r>
                <a:rPr lang="ko-KR" altLang="en-US" sz="17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앱</a:t>
              </a:r>
              <a:r>
                <a:rPr lang="ko-KR" altLang="en-US" sz="1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  </a:t>
              </a:r>
              <a:r>
                <a:rPr lang="en-US" altLang="ko-KR" sz="1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/ </a:t>
              </a:r>
              <a:r>
                <a:rPr lang="ko-KR" altLang="en-US" sz="1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하드웨어</a:t>
              </a:r>
              <a:endPara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바탕"/>
                <a:ea typeface="바탕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438114" y="4640575"/>
              <a:ext cx="4567466" cy="641589"/>
            </a:xfrm>
            <a:prstGeom prst="rect">
              <a:avLst/>
            </a:prstGeom>
          </p:spPr>
          <p:txBody>
            <a:bodyPr wrap="square" lIns="117225" tIns="58612" rIns="117225" bIns="58612">
              <a:spAutoFit/>
            </a:bodyPr>
            <a:lstStyle/>
            <a:p>
              <a:pPr lvl="0"/>
              <a:r>
                <a:rPr lang="ko-KR" altLang="en-US" sz="1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일정표 </a:t>
              </a:r>
              <a:r>
                <a:rPr lang="en-US" altLang="ko-KR" sz="1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/ </a:t>
              </a:r>
              <a:r>
                <a:rPr lang="ko-KR" altLang="en-US" sz="1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예상비용 </a:t>
              </a:r>
              <a:r>
                <a:rPr lang="en-US" altLang="ko-KR" sz="1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/ </a:t>
              </a:r>
              <a:r>
                <a:rPr lang="ko-KR" altLang="en-US" sz="17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개발상황 </a:t>
              </a:r>
              <a:r>
                <a:rPr lang="en-US" altLang="ko-KR" sz="17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/ </a:t>
              </a:r>
              <a:r>
                <a:rPr lang="ko-KR" altLang="en-US" sz="17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개발환경 </a:t>
              </a:r>
              <a:r>
                <a:rPr lang="en-US" altLang="ko-KR" sz="17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/ </a:t>
              </a:r>
              <a:r>
                <a:rPr lang="ko-KR" altLang="en-US" sz="17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협업방식</a:t>
              </a:r>
              <a:r>
                <a:rPr lang="en-US" altLang="ko-KR" sz="17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/ </a:t>
              </a:r>
              <a:r>
                <a:rPr lang="ko-KR" altLang="en-US" sz="17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공모전 </a:t>
              </a:r>
              <a:r>
                <a:rPr lang="ko-KR" altLang="en-US" sz="1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소개 / 팀원 소개 및 역할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7423027" y="2423372"/>
              <a:ext cx="1885823" cy="368098"/>
            </a:xfrm>
            <a:prstGeom prst="rect">
              <a:avLst/>
            </a:prstGeom>
          </p:spPr>
          <p:txBody>
            <a:bodyPr wrap="none" lIns="117225" tIns="58612" rIns="117225" bIns="58612">
              <a:spAutoFit/>
            </a:bodyPr>
            <a:lstStyle/>
            <a:p>
              <a:pPr lvl="0"/>
              <a:r>
                <a:rPr lang="ko-KR" altLang="en-US" sz="17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동기  </a:t>
              </a:r>
              <a:r>
                <a:rPr lang="en-US" altLang="ko-KR" sz="17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/  </a:t>
              </a:r>
              <a:r>
                <a:rPr lang="ko-KR" altLang="en-US" sz="17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개발제목</a:t>
              </a:r>
              <a:endParaRPr lang="en-US" altLang="ko-KR" sz="1700">
                <a:solidFill>
                  <a:schemeClr val="tx1">
                    <a:lumMod val="75000"/>
                    <a:lumOff val="25000"/>
                  </a:schemeClr>
                </a:solidFill>
                <a:latin typeface="바탕"/>
                <a:ea typeface="바탕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438116" y="5832655"/>
              <a:ext cx="632483" cy="364590"/>
            </a:xfrm>
            <a:prstGeom prst="rect">
              <a:avLst/>
            </a:prstGeom>
          </p:spPr>
          <p:txBody>
            <a:bodyPr wrap="none" lIns="117225" tIns="58612" rIns="117225" bIns="58612">
              <a:spAutoFit/>
            </a:bodyPr>
            <a:lstStyle/>
            <a:p>
              <a:pPr lvl="0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질문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바탕"/>
                <a:ea typeface="바탕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C3A70BC-0942-4563-8B94-C55A44BAB2B1}"/>
              </a:ext>
            </a:extLst>
          </p:cNvPr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산학 </a:t>
            </a:r>
            <a:r>
              <a:rPr lang="ko-KR" altLang="en-US" sz="1200" dirty="0" err="1">
                <a:latin typeface="+mn-lt"/>
                <a:ea typeface="+mn-ea"/>
                <a:cs typeface="+mn-cs"/>
              </a:rPr>
              <a:t>캡스톤</a:t>
            </a:r>
            <a:r>
              <a:rPr lang="ko-KR" altLang="en-US" sz="1200" dirty="0">
                <a:latin typeface="+mn-lt"/>
                <a:ea typeface="+mn-ea"/>
                <a:cs typeface="+mn-cs"/>
              </a:rPr>
              <a:t> 디자인</a:t>
            </a:r>
            <a:r>
              <a:rPr lang="en-US" altLang="ko-KR" sz="1200" dirty="0">
                <a:latin typeface="+mn-lt"/>
                <a:ea typeface="+mn-ea"/>
                <a:cs typeface="+mn-cs"/>
              </a:rPr>
              <a:t>1</a:t>
            </a:r>
            <a:endParaRPr lang="ko-KR" altLang="en-US" sz="1200" dirty="0">
              <a:latin typeface="+mn-lt"/>
              <a:ea typeface="+mn-ea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2187" y="715776"/>
            <a:ext cx="6936164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 dirty="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 dirty="0">
                <a:latin typeface="+mn-lt"/>
                <a:ea typeface="+mn-ea"/>
                <a:cs typeface="+mn-cs"/>
              </a:rPr>
              <a:t> 3</a:t>
            </a:r>
            <a:r>
              <a:rPr lang="ko-KR" altLang="en-US" sz="3300" dirty="0">
                <a:latin typeface="+mn-lt"/>
                <a:ea typeface="+mn-ea"/>
                <a:cs typeface="+mn-cs"/>
              </a:rPr>
              <a:t>절 세부내용</a:t>
            </a:r>
          </a:p>
          <a:p>
            <a:pPr lvl="0"/>
            <a:r>
              <a:rPr lang="en-US" altLang="ko-KR" sz="2200" dirty="0" smtClean="0"/>
              <a:t>3-3. </a:t>
            </a:r>
            <a:r>
              <a:rPr lang="ko-KR" altLang="en-US" sz="2200" dirty="0" smtClean="0"/>
              <a:t>코디 캐스터 개발 상황 </a:t>
            </a:r>
            <a:r>
              <a:rPr lang="en-US" altLang="ko-KR" sz="2200" dirty="0" smtClean="0"/>
              <a:t>-1 </a:t>
            </a:r>
            <a:r>
              <a:rPr lang="ko-KR" altLang="en-US" sz="2200" dirty="0" smtClean="0"/>
              <a:t>주문내역</a:t>
            </a:r>
            <a:endParaRPr lang="ko-KR" altLang="en-US" sz="2200" dirty="0"/>
          </a:p>
        </p:txBody>
      </p:sp>
      <p:sp>
        <p:nvSpPr>
          <p:cNvPr id="12" name="TextBox 11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6145" name="Rectangle 1"/>
          <p:cNvSpPr>
            <a:spLocks noChangeArrowheads="1"/>
          </p:cNvSpPr>
          <p:nvPr/>
        </p:nvSpPr>
        <p:spPr>
          <a:xfrm>
            <a:off x="0" y="0"/>
            <a:ext cx="12561888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355A3D4-88D9-43FE-9D72-79CDFE3E154C}"/>
              </a:ext>
            </a:extLst>
          </p:cNvPr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산학 </a:t>
            </a:r>
            <a:r>
              <a:rPr lang="ko-KR" altLang="en-US" sz="1200" dirty="0" err="1">
                <a:latin typeface="+mn-lt"/>
                <a:ea typeface="+mn-ea"/>
                <a:cs typeface="+mn-cs"/>
              </a:rPr>
              <a:t>캡스톤</a:t>
            </a:r>
            <a:r>
              <a:rPr lang="ko-KR" altLang="en-US" sz="1200" dirty="0">
                <a:latin typeface="+mn-lt"/>
                <a:ea typeface="+mn-ea"/>
                <a:cs typeface="+mn-cs"/>
              </a:rPr>
              <a:t> 디자인</a:t>
            </a:r>
            <a:r>
              <a:rPr lang="en-US" altLang="ko-KR" sz="1200" dirty="0">
                <a:latin typeface="+mn-lt"/>
                <a:ea typeface="+mn-ea"/>
                <a:cs typeface="+mn-cs"/>
              </a:rPr>
              <a:t>1</a:t>
            </a:r>
            <a:endParaRPr lang="ko-KR" altLang="en-US" sz="1200" dirty="0"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 descr="C:\Users\user\Desktop\KakaoTalk_20180408_14501414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74615" y="1690223"/>
            <a:ext cx="2118013" cy="2118013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548403" y="2347716"/>
            <a:ext cx="66768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시현에 필요한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갤럭시</a:t>
            </a:r>
            <a:r>
              <a:rPr lang="ko-KR" altLang="en-US" dirty="0" smtClean="0"/>
              <a:t> 탭 </a:t>
            </a:r>
            <a:r>
              <a:rPr lang="en-US" altLang="ko-KR" dirty="0" smtClean="0"/>
              <a:t>A </a:t>
            </a:r>
            <a:r>
              <a:rPr lang="ko-KR" altLang="en-US" dirty="0" smtClean="0"/>
              <a:t>구입완료</a:t>
            </a:r>
            <a:endParaRPr lang="en-US" altLang="ko-KR" dirty="0" smtClean="0"/>
          </a:p>
          <a:p>
            <a:r>
              <a:rPr lang="ko-KR" altLang="en-US" dirty="0" smtClean="0"/>
              <a:t>금액 </a:t>
            </a:r>
            <a:r>
              <a:rPr lang="en-US" altLang="ko-KR" dirty="0" smtClean="0"/>
              <a:t>: </a:t>
            </a:r>
            <a:r>
              <a:rPr lang="ko-KR" altLang="en-US" dirty="0" smtClean="0"/>
              <a:t> </a:t>
            </a:r>
            <a:r>
              <a:rPr lang="en-US" altLang="ko-KR" dirty="0" smtClean="0"/>
              <a:t>280.000</a:t>
            </a:r>
            <a:r>
              <a:rPr lang="ko-KR" altLang="en-US" dirty="0" smtClean="0"/>
              <a:t>월</a:t>
            </a:r>
            <a:endParaRPr lang="en-US" altLang="ko-KR" dirty="0" smtClean="0"/>
          </a:p>
          <a:p>
            <a:r>
              <a:rPr lang="ko-KR" altLang="en-US" dirty="0" smtClean="0"/>
              <a:t>거래명세서 제품인수확인증 </a:t>
            </a:r>
            <a:r>
              <a:rPr lang="ko-KR" altLang="en-US" dirty="0" err="1" smtClean="0"/>
              <a:t>판매자통장사본</a:t>
            </a:r>
            <a:r>
              <a:rPr lang="ko-KR" altLang="en-US" dirty="0" smtClean="0"/>
              <a:t> 등 서류 처리 완료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: (</a:t>
            </a:r>
            <a:r>
              <a:rPr lang="ko-KR" altLang="en-US" dirty="0" err="1" smtClean="0"/>
              <a:t>디지털프라자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학동점</a:t>
            </a:r>
            <a:r>
              <a:rPr lang="en-US" altLang="ko-KR" dirty="0" smtClean="0"/>
              <a:t>- </a:t>
            </a:r>
            <a:r>
              <a:rPr lang="ko-KR" altLang="en-US" dirty="0" smtClean="0"/>
              <a:t>광주광역시 동구 </a:t>
            </a:r>
            <a:r>
              <a:rPr lang="ko-KR" altLang="en-US" dirty="0" err="1" smtClean="0"/>
              <a:t>남문로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713)</a:t>
            </a:r>
            <a:endParaRPr lang="ko-KR" altLang="en-US" dirty="0"/>
          </a:p>
        </p:txBody>
      </p:sp>
      <p:pic>
        <p:nvPicPr>
          <p:cNvPr id="5" name="Picture 2" descr="C:\Users\njh6681\Desktop\KakaoTalk_20180408_1735276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5338" y="1690223"/>
            <a:ext cx="2119277" cy="2119277"/>
          </a:xfrm>
          <a:prstGeom prst="rect">
            <a:avLst/>
          </a:prstGeom>
          <a:noFill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 l="18999" t="36329" r="43497" b="46591"/>
          <a:stretch/>
        </p:blipFill>
        <p:spPr bwMode="auto">
          <a:xfrm>
            <a:off x="548403" y="5204803"/>
            <a:ext cx="4716524" cy="1208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548403" y="4149080"/>
            <a:ext cx="30187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 smtClean="0"/>
              <a:t>아두이노</a:t>
            </a:r>
            <a:r>
              <a:rPr lang="ko-KR" altLang="en-US" sz="2000" b="1" dirty="0" smtClean="0"/>
              <a:t> 키트 </a:t>
            </a:r>
            <a:r>
              <a:rPr lang="ko-KR" altLang="en-US" sz="2000" dirty="0" smtClean="0"/>
              <a:t>주문 완료</a:t>
            </a:r>
            <a:endParaRPr lang="en-US" altLang="ko-KR" sz="2000" dirty="0" smtClean="0"/>
          </a:p>
          <a:p>
            <a:r>
              <a:rPr lang="en-US" altLang="ko-KR" dirty="0" smtClean="0"/>
              <a:t>&lt; </a:t>
            </a:r>
            <a:r>
              <a:rPr lang="ko-KR" altLang="en-US" dirty="0" err="1" smtClean="0"/>
              <a:t>배송중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</a:t>
            </a:r>
          </a:p>
          <a:p>
            <a:r>
              <a:rPr lang="ko-KR" altLang="en-US" dirty="0" smtClean="0"/>
              <a:t>금액 </a:t>
            </a:r>
            <a:r>
              <a:rPr lang="en-US" altLang="ko-KR" dirty="0" smtClean="0"/>
              <a:t>: 37900</a:t>
            </a:r>
            <a:r>
              <a:rPr lang="ko-KR" altLang="en-US" dirty="0" smtClean="0"/>
              <a:t>원</a:t>
            </a:r>
            <a:endParaRPr lang="ko-KR" altLang="en-US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548403" y="4005064"/>
            <a:ext cx="115291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 l="18999" t="57602" r="43497" b="21125"/>
          <a:stretch/>
        </p:blipFill>
        <p:spPr bwMode="auto">
          <a:xfrm>
            <a:off x="4228716" y="5056501"/>
            <a:ext cx="4716524" cy="1504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6111" y="4473116"/>
            <a:ext cx="1986517" cy="1983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548403" y="1858941"/>
            <a:ext cx="26869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err="1"/>
              <a:t>갤럭시</a:t>
            </a:r>
            <a:r>
              <a:rPr lang="ko-KR" altLang="en-US" sz="2000" b="1" dirty="0"/>
              <a:t> 탭 </a:t>
            </a:r>
            <a:r>
              <a:rPr lang="en-US" altLang="ko-KR" sz="2000" b="1" dirty="0"/>
              <a:t>A</a:t>
            </a:r>
            <a:r>
              <a:rPr lang="en-US" altLang="ko-KR" sz="2000" dirty="0"/>
              <a:t> </a:t>
            </a:r>
            <a:r>
              <a:rPr lang="ko-KR" altLang="en-US" sz="2000" dirty="0"/>
              <a:t>구입완료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2187" y="715776"/>
            <a:ext cx="6936164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 dirty="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 dirty="0">
                <a:latin typeface="+mn-lt"/>
                <a:ea typeface="+mn-ea"/>
                <a:cs typeface="+mn-cs"/>
              </a:rPr>
              <a:t> 3</a:t>
            </a:r>
            <a:r>
              <a:rPr lang="ko-KR" altLang="en-US" sz="3300" dirty="0">
                <a:latin typeface="+mn-lt"/>
                <a:ea typeface="+mn-ea"/>
                <a:cs typeface="+mn-cs"/>
              </a:rPr>
              <a:t>절 세부내용</a:t>
            </a:r>
          </a:p>
          <a:p>
            <a:pPr lvl="0"/>
            <a:r>
              <a:rPr lang="en-US" altLang="ko-KR" sz="2200" dirty="0" smtClean="0"/>
              <a:t>3-3. </a:t>
            </a:r>
            <a:r>
              <a:rPr lang="ko-KR" altLang="en-US" sz="2200" dirty="0" smtClean="0"/>
              <a:t>코디 캐스터 개발 상황 </a:t>
            </a:r>
            <a:r>
              <a:rPr lang="en-US" altLang="ko-KR" sz="2200" dirty="0" smtClean="0"/>
              <a:t>-2 </a:t>
            </a:r>
            <a:r>
              <a:rPr lang="ko-KR" altLang="en-US" sz="2200" dirty="0" err="1" smtClean="0"/>
              <a:t>앱</a:t>
            </a:r>
            <a:r>
              <a:rPr lang="ko-KR" altLang="en-US" sz="2200" dirty="0" smtClean="0"/>
              <a:t> 개발 내용</a:t>
            </a:r>
            <a:endParaRPr lang="ko-KR" altLang="en-US" sz="2200" dirty="0"/>
          </a:p>
        </p:txBody>
      </p:sp>
      <p:sp>
        <p:nvSpPr>
          <p:cNvPr id="12" name="TextBox 11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6145" name="Rectangle 1"/>
          <p:cNvSpPr>
            <a:spLocks noChangeArrowheads="1"/>
          </p:cNvSpPr>
          <p:nvPr/>
        </p:nvSpPr>
        <p:spPr>
          <a:xfrm>
            <a:off x="0" y="0"/>
            <a:ext cx="12561888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355A3D4-88D9-43FE-9D72-79CDFE3E154C}"/>
              </a:ext>
            </a:extLst>
          </p:cNvPr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산학 </a:t>
            </a:r>
            <a:r>
              <a:rPr lang="ko-KR" altLang="en-US" sz="1200" dirty="0" err="1">
                <a:latin typeface="+mn-lt"/>
                <a:ea typeface="+mn-ea"/>
                <a:cs typeface="+mn-cs"/>
              </a:rPr>
              <a:t>캡스톤</a:t>
            </a:r>
            <a:r>
              <a:rPr lang="ko-KR" altLang="en-US" sz="1200" dirty="0">
                <a:latin typeface="+mn-lt"/>
                <a:ea typeface="+mn-ea"/>
                <a:cs typeface="+mn-cs"/>
              </a:rPr>
              <a:t> 디자인</a:t>
            </a:r>
            <a:r>
              <a:rPr lang="en-US" altLang="ko-KR" sz="1200" dirty="0">
                <a:latin typeface="+mn-lt"/>
                <a:ea typeface="+mn-ea"/>
                <a:cs typeface="+mn-cs"/>
              </a:rPr>
              <a:t>1</a:t>
            </a:r>
            <a:endParaRPr lang="ko-KR" altLang="en-US" sz="1200" dirty="0">
              <a:latin typeface="+mn-lt"/>
              <a:ea typeface="+mn-ea"/>
              <a:cs typeface="+mn-cs"/>
            </a:endParaRPr>
          </a:p>
        </p:txBody>
      </p:sp>
      <p:pic>
        <p:nvPicPr>
          <p:cNvPr id="11" name="KakaoTalk_Video_20180408_1511_20_895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448296" y="1664804"/>
            <a:ext cx="6480720" cy="486054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73032" y="2348880"/>
            <a:ext cx="48605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* </a:t>
            </a:r>
            <a:r>
              <a:rPr lang="ko-KR" altLang="en-US" dirty="0" smtClean="0"/>
              <a:t>개발 환경 </a:t>
            </a:r>
            <a:r>
              <a:rPr lang="en-US" altLang="ko-KR" dirty="0" smtClean="0"/>
              <a:t>: android studio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* </a:t>
            </a:r>
            <a:r>
              <a:rPr lang="ko-KR" altLang="en-US" dirty="0" err="1" smtClean="0"/>
              <a:t>빅데이터와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어플</a:t>
            </a:r>
            <a:r>
              <a:rPr lang="ko-KR" altLang="en-US" dirty="0" smtClean="0"/>
              <a:t> 연동 성공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 *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실행 시 광주 </a:t>
            </a:r>
            <a:r>
              <a:rPr lang="en-US" altLang="ko-KR" dirty="0" smtClean="0"/>
              <a:t>15</a:t>
            </a:r>
            <a:r>
              <a:rPr lang="ko-KR" altLang="en-US" dirty="0" smtClean="0"/>
              <a:t>일간의 기상 예보 안내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 * </a:t>
            </a:r>
            <a:r>
              <a:rPr lang="ko-KR" altLang="en-US" dirty="0" smtClean="0"/>
              <a:t>광주 </a:t>
            </a:r>
            <a:r>
              <a:rPr lang="en-US" altLang="ko-KR" dirty="0" smtClean="0"/>
              <a:t>15</a:t>
            </a:r>
            <a:r>
              <a:rPr lang="ko-KR" altLang="en-US" dirty="0" smtClean="0"/>
              <a:t>일간의 기상 예보 </a:t>
            </a:r>
            <a:r>
              <a:rPr lang="en-US" altLang="ko-KR" dirty="0" err="1" smtClean="0"/>
              <a:t>api</a:t>
            </a:r>
            <a:r>
              <a:rPr lang="en-US" altLang="ko-KR" dirty="0" smtClean="0"/>
              <a:t> : </a:t>
            </a:r>
            <a:r>
              <a:rPr lang="en-US" altLang="ko-KR" dirty="0" smtClean="0">
                <a:hlinkClick r:id="rId4"/>
              </a:rPr>
              <a:t>http://api.openweathermap.org/data/2.5/forecast?APPID=9e12851a39ab262f41bc922a27073232&amp;lat=35.165&amp;lon=126.9093&amp;mode=xml&amp;units=metric&amp;cnt=15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 * </a:t>
            </a:r>
            <a:r>
              <a:rPr lang="ko-KR" altLang="en-US" dirty="0" smtClean="0"/>
              <a:t>기온이 섭씨 형태로 표현</a:t>
            </a:r>
            <a:endParaRPr lang="en-US" altLang="ko-KR" dirty="0" smtClean="0"/>
          </a:p>
          <a:p>
            <a:r>
              <a:rPr lang="en-US" altLang="ko-KR" dirty="0" smtClean="0"/>
              <a:t> * </a:t>
            </a:r>
            <a:r>
              <a:rPr lang="ko-KR" altLang="en-US" dirty="0" smtClean="0"/>
              <a:t>광주의 위도 경도 입력 후 날씨 출력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7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3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6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4473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2188" y="715778"/>
            <a:ext cx="7847226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 dirty="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 dirty="0">
                <a:latin typeface="+mn-lt"/>
                <a:ea typeface="+mn-ea"/>
                <a:cs typeface="+mn-cs"/>
              </a:rPr>
              <a:t> 3</a:t>
            </a:r>
            <a:r>
              <a:rPr lang="ko-KR" altLang="en-US" sz="3300" dirty="0">
                <a:latin typeface="+mn-lt"/>
                <a:ea typeface="+mn-ea"/>
                <a:cs typeface="+mn-cs"/>
              </a:rPr>
              <a:t>절 세부내용</a:t>
            </a:r>
          </a:p>
          <a:p>
            <a:pPr lvl="0"/>
            <a:r>
              <a:rPr lang="en-US" altLang="ko-KR" sz="2200" dirty="0" smtClean="0"/>
              <a:t>3-3. </a:t>
            </a:r>
            <a:r>
              <a:rPr lang="ko-KR" altLang="en-US" sz="2200" dirty="0" smtClean="0"/>
              <a:t>코디 캐스터 개발 상황 </a:t>
            </a:r>
            <a:r>
              <a:rPr lang="en-US" altLang="ko-KR" sz="2200" dirty="0" smtClean="0"/>
              <a:t>-2 </a:t>
            </a:r>
            <a:r>
              <a:rPr lang="ko-KR" altLang="en-US" sz="2200" dirty="0" err="1" smtClean="0"/>
              <a:t>앱</a:t>
            </a:r>
            <a:r>
              <a:rPr lang="ko-KR" altLang="en-US" sz="2200" dirty="0" smtClean="0"/>
              <a:t> 개발 내용</a:t>
            </a:r>
            <a:endParaRPr lang="ko-KR" altLang="en-US" sz="2200" dirty="0"/>
          </a:p>
        </p:txBody>
      </p:sp>
      <p:sp>
        <p:nvSpPr>
          <p:cNvPr id="12" name="TextBox 11"/>
          <p:cNvSpPr txBox="1"/>
          <p:nvPr/>
        </p:nvSpPr>
        <p:spPr>
          <a:xfrm>
            <a:off x="10735990" y="224646"/>
            <a:ext cx="23706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6145" name="Rectangle 1"/>
          <p:cNvSpPr>
            <a:spLocks noChangeArrowheads="1"/>
          </p:cNvSpPr>
          <p:nvPr/>
        </p:nvSpPr>
        <p:spPr>
          <a:xfrm>
            <a:off x="1" y="43934"/>
            <a:ext cx="184731" cy="369332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355A3D4-88D9-43FE-9D72-79CDFE3E154C}"/>
              </a:ext>
            </a:extLst>
          </p:cNvPr>
          <p:cNvSpPr txBox="1"/>
          <p:nvPr/>
        </p:nvSpPr>
        <p:spPr>
          <a:xfrm>
            <a:off x="232272" y="224646"/>
            <a:ext cx="2388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산학 </a:t>
            </a:r>
            <a:r>
              <a:rPr lang="ko-KR" altLang="en-US" sz="1200" dirty="0" err="1">
                <a:latin typeface="+mn-lt"/>
                <a:ea typeface="+mn-ea"/>
                <a:cs typeface="+mn-cs"/>
              </a:rPr>
              <a:t>캡스톤</a:t>
            </a:r>
            <a:r>
              <a:rPr lang="ko-KR" altLang="en-US" sz="1200" dirty="0">
                <a:latin typeface="+mn-lt"/>
                <a:ea typeface="+mn-ea"/>
                <a:cs typeface="+mn-cs"/>
              </a:rPr>
              <a:t> 디자인</a:t>
            </a:r>
            <a:r>
              <a:rPr lang="en-US" altLang="ko-KR" sz="1200" dirty="0">
                <a:latin typeface="+mn-lt"/>
                <a:ea typeface="+mn-ea"/>
                <a:cs typeface="+mn-cs"/>
              </a:rPr>
              <a:t>1</a:t>
            </a:r>
            <a:endParaRPr lang="ko-KR" altLang="en-US" sz="1200" dirty="0">
              <a:latin typeface="+mn-lt"/>
              <a:ea typeface="+mn-ea"/>
              <a:cs typeface="+mn-cs"/>
            </a:endParaRPr>
          </a:p>
        </p:txBody>
      </p:sp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686" y="1808820"/>
            <a:ext cx="9485629" cy="3157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1502686" y="4977172"/>
            <a:ext cx="95465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· APPID =&gt; </a:t>
            </a:r>
            <a:r>
              <a:rPr lang="en-US" altLang="ko-KR" sz="1600" dirty="0" err="1" smtClean="0"/>
              <a:t>OpenWeaterMap</a:t>
            </a:r>
            <a:r>
              <a:rPr lang="ko-KR" altLang="en-US" sz="1600" dirty="0" smtClean="0"/>
              <a:t>에서 발급받은 </a:t>
            </a:r>
            <a:r>
              <a:rPr lang="en-US" altLang="ko-KR" sz="1600" dirty="0" smtClean="0"/>
              <a:t>API key</a:t>
            </a:r>
            <a:r>
              <a:rPr lang="ko-KR" altLang="en-US" sz="1600" dirty="0" smtClean="0"/>
              <a:t>값 </a:t>
            </a:r>
            <a:endParaRPr lang="en-US" altLang="ko-KR" sz="1600" dirty="0" smtClean="0"/>
          </a:p>
          <a:p>
            <a:r>
              <a:rPr lang="en-US" altLang="ko-KR" sz="1600" dirty="0" smtClean="0"/>
              <a:t>· </a:t>
            </a:r>
            <a:r>
              <a:rPr lang="en-US" altLang="ko-KR" sz="1600" dirty="0" err="1" smtClean="0"/>
              <a:t>lat</a:t>
            </a:r>
            <a:r>
              <a:rPr lang="en-US" altLang="ko-KR" sz="1600" dirty="0" smtClean="0"/>
              <a:t> =&gt; </a:t>
            </a:r>
            <a:r>
              <a:rPr lang="ko-KR" altLang="en-US" sz="1600" dirty="0" smtClean="0"/>
              <a:t>해당 지역의 위도를 지정</a:t>
            </a:r>
            <a:endParaRPr lang="en-US" altLang="ko-KR" sz="1600" dirty="0" smtClean="0"/>
          </a:p>
          <a:p>
            <a:r>
              <a:rPr lang="en-US" altLang="ko-KR" sz="1600" dirty="0" smtClean="0"/>
              <a:t>· </a:t>
            </a:r>
            <a:r>
              <a:rPr lang="en-US" altLang="ko-KR" sz="1600" dirty="0" err="1" smtClean="0"/>
              <a:t>lon</a:t>
            </a:r>
            <a:r>
              <a:rPr lang="en-US" altLang="ko-KR" sz="1600" dirty="0" smtClean="0"/>
              <a:t> =&gt; </a:t>
            </a:r>
            <a:r>
              <a:rPr lang="ko-KR" altLang="en-US" sz="1600" dirty="0" smtClean="0"/>
              <a:t>해당 지역의 경도를 지정</a:t>
            </a:r>
            <a:endParaRPr lang="en-US" altLang="ko-KR" sz="1600" dirty="0" smtClean="0"/>
          </a:p>
          <a:p>
            <a:r>
              <a:rPr lang="en-US" altLang="ko-KR" sz="1600" dirty="0" smtClean="0"/>
              <a:t>· mode=xml =&gt; </a:t>
            </a:r>
            <a:r>
              <a:rPr lang="en-US" altLang="ko-KR" sz="1600" dirty="0" err="1" smtClean="0"/>
              <a:t>json</a:t>
            </a:r>
            <a:r>
              <a:rPr lang="ko-KR" altLang="en-US" sz="1600" dirty="0" smtClean="0"/>
              <a:t>형식과 </a:t>
            </a:r>
            <a:r>
              <a:rPr lang="en-US" altLang="ko-KR" sz="1600" dirty="0" smtClean="0"/>
              <a:t>xml</a:t>
            </a:r>
            <a:r>
              <a:rPr lang="ko-KR" altLang="en-US" sz="1600" dirty="0" smtClean="0"/>
              <a:t>형식이 있는데 그 중 </a:t>
            </a:r>
            <a:r>
              <a:rPr lang="en-US" altLang="ko-KR" sz="1600" dirty="0" smtClean="0"/>
              <a:t>xml </a:t>
            </a:r>
            <a:r>
              <a:rPr lang="ko-KR" altLang="en-US" sz="1600" dirty="0" smtClean="0"/>
              <a:t>형태로 보여주기</a:t>
            </a:r>
            <a:endParaRPr lang="en-US" altLang="ko-KR" sz="1600" dirty="0" smtClean="0"/>
          </a:p>
          <a:p>
            <a:r>
              <a:rPr lang="en-US" altLang="ko-KR" sz="1600" dirty="0" smtClean="0"/>
              <a:t>· units=metric  =&gt; metric</a:t>
            </a:r>
            <a:r>
              <a:rPr lang="ko-KR" altLang="en-US" sz="1600" dirty="0" smtClean="0"/>
              <a:t>으로 할 경우 섭씨온도가 나타나고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널 값으로 둘 경우 </a:t>
            </a:r>
            <a:r>
              <a:rPr lang="en-US" altLang="ko-KR" sz="1600" dirty="0" smtClean="0"/>
              <a:t>Kelvin(</a:t>
            </a:r>
            <a:r>
              <a:rPr lang="ko-KR" altLang="en-US" sz="1600" dirty="0" smtClean="0"/>
              <a:t>절대온도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가 뜸</a:t>
            </a:r>
            <a:endParaRPr lang="en-US" altLang="ko-KR" sz="1600" dirty="0" smtClean="0"/>
          </a:p>
          <a:p>
            <a:r>
              <a:rPr lang="en-US" altLang="ko-KR" sz="1600" dirty="0" smtClean="0"/>
              <a:t>· </a:t>
            </a:r>
            <a:r>
              <a:rPr lang="en-US" altLang="ko-KR" sz="1600" dirty="0" err="1" smtClean="0"/>
              <a:t>cnt</a:t>
            </a:r>
            <a:r>
              <a:rPr lang="en-US" altLang="ko-KR" sz="1600" dirty="0" smtClean="0"/>
              <a:t> =&gt; 15</a:t>
            </a:r>
            <a:r>
              <a:rPr lang="ko-KR" altLang="en-US" sz="1600" dirty="0" smtClean="0"/>
              <a:t>일간의 날씨를 보여줌</a:t>
            </a:r>
            <a:endParaRPr lang="en-US" altLang="ko-KR" sz="1600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26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7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3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6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4473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2188" y="715778"/>
            <a:ext cx="824292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 dirty="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 dirty="0">
                <a:latin typeface="+mn-lt"/>
                <a:ea typeface="+mn-ea"/>
                <a:cs typeface="+mn-cs"/>
              </a:rPr>
              <a:t> 3</a:t>
            </a:r>
            <a:r>
              <a:rPr lang="ko-KR" altLang="en-US" sz="3300" dirty="0">
                <a:latin typeface="+mn-lt"/>
                <a:ea typeface="+mn-ea"/>
                <a:cs typeface="+mn-cs"/>
              </a:rPr>
              <a:t>절 세부내용</a:t>
            </a:r>
          </a:p>
          <a:p>
            <a:pPr lvl="0"/>
            <a:r>
              <a:rPr lang="en-US" altLang="ko-KR" sz="2200" dirty="0" smtClean="0"/>
              <a:t>3-3. </a:t>
            </a:r>
            <a:r>
              <a:rPr lang="ko-KR" altLang="en-US" sz="2200" dirty="0" smtClean="0"/>
              <a:t>코디 캐스터 개발 상황 </a:t>
            </a:r>
            <a:r>
              <a:rPr lang="en-US" altLang="ko-KR" sz="2200" dirty="0" smtClean="0"/>
              <a:t>-2 </a:t>
            </a:r>
            <a:r>
              <a:rPr lang="ko-KR" altLang="en-US" sz="2200" dirty="0" err="1" smtClean="0"/>
              <a:t>앱</a:t>
            </a:r>
            <a:r>
              <a:rPr lang="ko-KR" altLang="en-US" sz="2200" dirty="0" smtClean="0"/>
              <a:t> 개발 내용</a:t>
            </a:r>
            <a:endParaRPr lang="ko-KR" altLang="en-US" sz="2200" dirty="0"/>
          </a:p>
        </p:txBody>
      </p:sp>
      <p:sp>
        <p:nvSpPr>
          <p:cNvPr id="12" name="TextBox 11"/>
          <p:cNvSpPr txBox="1"/>
          <p:nvPr/>
        </p:nvSpPr>
        <p:spPr>
          <a:xfrm>
            <a:off x="10930349" y="224646"/>
            <a:ext cx="15792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6145" name="Rectangle 1"/>
          <p:cNvSpPr>
            <a:spLocks noChangeArrowheads="1"/>
          </p:cNvSpPr>
          <p:nvPr/>
        </p:nvSpPr>
        <p:spPr>
          <a:xfrm>
            <a:off x="1" y="43934"/>
            <a:ext cx="184731" cy="369332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355A3D4-88D9-43FE-9D72-79CDFE3E154C}"/>
              </a:ext>
            </a:extLst>
          </p:cNvPr>
          <p:cNvSpPr txBox="1"/>
          <p:nvPr/>
        </p:nvSpPr>
        <p:spPr>
          <a:xfrm>
            <a:off x="232271" y="224646"/>
            <a:ext cx="2289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산학 </a:t>
            </a:r>
            <a:r>
              <a:rPr lang="ko-KR" altLang="en-US" sz="1200" dirty="0" err="1">
                <a:latin typeface="+mn-lt"/>
                <a:ea typeface="+mn-ea"/>
                <a:cs typeface="+mn-cs"/>
              </a:rPr>
              <a:t>캡스톤</a:t>
            </a:r>
            <a:r>
              <a:rPr lang="ko-KR" altLang="en-US" sz="1200" dirty="0">
                <a:latin typeface="+mn-lt"/>
                <a:ea typeface="+mn-ea"/>
                <a:cs typeface="+mn-cs"/>
              </a:rPr>
              <a:t> 디자인</a:t>
            </a:r>
            <a:r>
              <a:rPr lang="en-US" altLang="ko-KR" sz="1200" dirty="0">
                <a:latin typeface="+mn-lt"/>
                <a:ea typeface="+mn-ea"/>
                <a:cs typeface="+mn-cs"/>
              </a:rPr>
              <a:t>1</a:t>
            </a:r>
            <a:endParaRPr lang="ko-KR" altLang="en-US" sz="1200" dirty="0">
              <a:latin typeface="+mn-lt"/>
              <a:ea typeface="+mn-ea"/>
              <a:cs typeface="+mn-cs"/>
            </a:endParaRPr>
          </a:p>
        </p:txBody>
      </p:sp>
      <p:grpSp>
        <p:nvGrpSpPr>
          <p:cNvPr id="2" name="그룹 4"/>
          <p:cNvGrpSpPr/>
          <p:nvPr/>
        </p:nvGrpSpPr>
        <p:grpSpPr>
          <a:xfrm>
            <a:off x="1305848" y="1775344"/>
            <a:ext cx="9950195" cy="3057812"/>
            <a:chOff x="683567" y="2089769"/>
            <a:chExt cx="8876703" cy="3822700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473"/>
            <a:stretch/>
          </p:blipFill>
          <p:spPr bwMode="auto">
            <a:xfrm>
              <a:off x="683567" y="2089769"/>
              <a:ext cx="5328592" cy="382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 b="64170"/>
            <a:stretch/>
          </p:blipFill>
          <p:spPr bwMode="auto">
            <a:xfrm>
              <a:off x="7524326" y="2501721"/>
              <a:ext cx="2035944" cy="2912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8" name="직선 연결선 17"/>
            <p:cNvCxnSpPr/>
            <p:nvPr/>
          </p:nvCxnSpPr>
          <p:spPr>
            <a:xfrm>
              <a:off x="4788022" y="3643801"/>
              <a:ext cx="7920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5580110" y="3643801"/>
              <a:ext cx="0" cy="3573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flipH="1">
              <a:off x="5364086" y="4001119"/>
              <a:ext cx="21602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/>
            <p:nvPr/>
          </p:nvCxnSpPr>
          <p:spPr>
            <a:xfrm>
              <a:off x="5580110" y="3751813"/>
              <a:ext cx="194421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5459398" y="4188115"/>
              <a:ext cx="7920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6251486" y="4188115"/>
              <a:ext cx="0" cy="2160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 flipH="1">
              <a:off x="6035462" y="4404139"/>
              <a:ext cx="21602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5063974" y="4579905"/>
              <a:ext cx="68407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5748050" y="4579905"/>
              <a:ext cx="0" cy="1630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flipH="1">
              <a:off x="5532026" y="4742971"/>
              <a:ext cx="21602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꺾인 연결선 27"/>
            <p:cNvCxnSpPr/>
            <p:nvPr/>
          </p:nvCxnSpPr>
          <p:spPr>
            <a:xfrm flipV="1">
              <a:off x="5292078" y="4188115"/>
              <a:ext cx="2232248" cy="751830"/>
            </a:xfrm>
            <a:prstGeom prst="bentConnector3">
              <a:avLst>
                <a:gd name="adj1" fmla="val 91533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꺾인 연결선 28"/>
            <p:cNvCxnSpPr/>
            <p:nvPr/>
          </p:nvCxnSpPr>
          <p:spPr>
            <a:xfrm flipV="1">
              <a:off x="5748050" y="4001119"/>
              <a:ext cx="1776276" cy="660320"/>
            </a:xfrm>
            <a:prstGeom prst="bentConnector3">
              <a:avLst>
                <a:gd name="adj1" fmla="val 75739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꺾인 연결선 29"/>
            <p:cNvCxnSpPr/>
            <p:nvPr/>
          </p:nvCxnSpPr>
          <p:spPr>
            <a:xfrm flipV="1">
              <a:off x="6251486" y="3859825"/>
              <a:ext cx="1272840" cy="436302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꺾인 연결선 30"/>
            <p:cNvCxnSpPr/>
            <p:nvPr/>
          </p:nvCxnSpPr>
          <p:spPr>
            <a:xfrm>
              <a:off x="4860030" y="3499785"/>
              <a:ext cx="2664296" cy="72008"/>
            </a:xfrm>
            <a:prstGeom prst="bentConnector3">
              <a:avLst>
                <a:gd name="adj1" fmla="val 64777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꺾인 연결선 31"/>
            <p:cNvCxnSpPr/>
            <p:nvPr/>
          </p:nvCxnSpPr>
          <p:spPr>
            <a:xfrm>
              <a:off x="5004046" y="3355769"/>
              <a:ext cx="2520280" cy="72008"/>
            </a:xfrm>
            <a:prstGeom prst="bentConnector3">
              <a:avLst>
                <a:gd name="adj1" fmla="val 81998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1305845" y="4919680"/>
            <a:ext cx="74958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· </a:t>
            </a:r>
            <a:r>
              <a:rPr lang="en-US" altLang="ko-KR" sz="1600" dirty="0" err="1" smtClean="0"/>
              <a:t>getWeather_Day</a:t>
            </a:r>
            <a:r>
              <a:rPr lang="en-US" altLang="ko-KR" sz="1600" dirty="0" smtClean="0"/>
              <a:t> ( ) =&gt; </a:t>
            </a:r>
            <a:r>
              <a:rPr lang="ko-KR" altLang="en-US" sz="1600" dirty="0" smtClean="0"/>
              <a:t>날짜</a:t>
            </a:r>
            <a:endParaRPr lang="en-US" altLang="ko-KR" sz="1600" dirty="0" smtClean="0"/>
          </a:p>
          <a:p>
            <a:r>
              <a:rPr lang="en-US" altLang="ko-KR" sz="1600" dirty="0" smtClean="0"/>
              <a:t>· </a:t>
            </a:r>
            <a:r>
              <a:rPr lang="en-US" altLang="ko-KR" sz="1600" dirty="0" err="1" smtClean="0"/>
              <a:t>getWeather_Name</a:t>
            </a:r>
            <a:r>
              <a:rPr lang="en-US" altLang="ko-KR" sz="1600" dirty="0" smtClean="0"/>
              <a:t> ( ) =&gt; </a:t>
            </a:r>
            <a:r>
              <a:rPr lang="ko-KR" altLang="en-US" sz="1600" dirty="0" smtClean="0"/>
              <a:t>날씨</a:t>
            </a:r>
            <a:endParaRPr lang="en-US" altLang="ko-KR" sz="1600" dirty="0" smtClean="0"/>
          </a:p>
          <a:p>
            <a:r>
              <a:rPr lang="en-US" altLang="ko-KR" sz="1600" dirty="0" smtClean="0"/>
              <a:t>· </a:t>
            </a:r>
            <a:r>
              <a:rPr lang="en-US" altLang="ko-KR" sz="1600" dirty="0" err="1" smtClean="0"/>
              <a:t>getClouds_Sort</a:t>
            </a:r>
            <a:r>
              <a:rPr lang="en-US" altLang="ko-KR" sz="1600" dirty="0" smtClean="0"/>
              <a:t> ( ) + </a:t>
            </a:r>
            <a:r>
              <a:rPr lang="en-US" altLang="ko-KR" sz="1600" dirty="0" err="1" smtClean="0"/>
              <a:t>getClouds_Value</a:t>
            </a:r>
            <a:r>
              <a:rPr lang="en-US" altLang="ko-KR" sz="1600" dirty="0" smtClean="0"/>
              <a:t> ( ) + </a:t>
            </a:r>
            <a:r>
              <a:rPr lang="en-US" altLang="ko-KR" sz="1600" dirty="0" err="1" smtClean="0"/>
              <a:t>getClouds_Per</a:t>
            </a:r>
            <a:r>
              <a:rPr lang="en-US" altLang="ko-KR" sz="1600" dirty="0" smtClean="0"/>
              <a:t> =&gt; </a:t>
            </a:r>
            <a:r>
              <a:rPr lang="ko-KR" altLang="en-US" sz="1600" dirty="0" smtClean="0"/>
              <a:t>날씨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구름의 양</a:t>
            </a:r>
            <a:endParaRPr lang="en-US" altLang="ko-KR" sz="1600" dirty="0" smtClean="0"/>
          </a:p>
          <a:p>
            <a:r>
              <a:rPr lang="en-US" altLang="ko-KR" sz="1600" dirty="0" smtClean="0"/>
              <a:t>· </a:t>
            </a:r>
            <a:r>
              <a:rPr lang="en-US" altLang="ko-KR" sz="1600" dirty="0" err="1" smtClean="0"/>
              <a:t>getWind_Name</a:t>
            </a:r>
            <a:r>
              <a:rPr lang="en-US" altLang="ko-KR" sz="1600" dirty="0" smtClean="0"/>
              <a:t> ( ) + </a:t>
            </a:r>
            <a:r>
              <a:rPr lang="en-US" altLang="ko-KR" sz="1600" dirty="0" err="1" smtClean="0"/>
              <a:t>getWind_Speed</a:t>
            </a:r>
            <a:r>
              <a:rPr lang="en-US" altLang="ko-KR" sz="1600" dirty="0" smtClean="0"/>
              <a:t> ( ) =&gt; </a:t>
            </a:r>
            <a:r>
              <a:rPr lang="ko-KR" altLang="en-US" sz="1600" dirty="0" smtClean="0"/>
              <a:t>바람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풍속</a:t>
            </a:r>
            <a:endParaRPr lang="en-US" altLang="ko-KR" sz="1600" dirty="0" smtClean="0"/>
          </a:p>
          <a:p>
            <a:r>
              <a:rPr lang="en-US" altLang="ko-KR" sz="1600" dirty="0" smtClean="0"/>
              <a:t>· </a:t>
            </a:r>
            <a:r>
              <a:rPr lang="en-US" altLang="ko-KR" sz="1600" dirty="0" err="1" smtClean="0"/>
              <a:t>getTemp_Max</a:t>
            </a:r>
            <a:r>
              <a:rPr lang="en-US" altLang="ko-KR" sz="1600" dirty="0" smtClean="0"/>
              <a:t> ( ) + </a:t>
            </a:r>
            <a:r>
              <a:rPr lang="en-US" altLang="ko-KR" sz="1600" dirty="0" err="1" smtClean="0"/>
              <a:t>getTemp_Min</a:t>
            </a:r>
            <a:r>
              <a:rPr lang="en-US" altLang="ko-KR" sz="1600" dirty="0" smtClean="0"/>
              <a:t> ( ) =&gt; </a:t>
            </a:r>
            <a:r>
              <a:rPr lang="ko-KR" altLang="en-US" sz="1600" dirty="0" smtClean="0"/>
              <a:t>최고</a:t>
            </a:r>
            <a:r>
              <a:rPr lang="en-US" altLang="ko-KR" sz="1600" dirty="0" smtClean="0"/>
              <a:t>·</a:t>
            </a:r>
            <a:r>
              <a:rPr lang="ko-KR" altLang="en-US" sz="1600" dirty="0" smtClean="0"/>
              <a:t>최저 온도</a:t>
            </a:r>
            <a:endParaRPr lang="en-US" altLang="ko-KR" sz="1600" dirty="0" smtClean="0"/>
          </a:p>
          <a:p>
            <a:r>
              <a:rPr lang="en-US" altLang="ko-KR" sz="1600" dirty="0" smtClean="0"/>
              <a:t>· </a:t>
            </a:r>
            <a:r>
              <a:rPr lang="en-US" altLang="ko-KR" sz="1600" dirty="0" err="1" smtClean="0"/>
              <a:t>getHumidity</a:t>
            </a:r>
            <a:r>
              <a:rPr lang="en-US" altLang="ko-KR" sz="1600" dirty="0" smtClean="0"/>
              <a:t> ( ) =&gt; </a:t>
            </a:r>
            <a:r>
              <a:rPr lang="ko-KR" altLang="en-US" sz="1600" dirty="0" smtClean="0"/>
              <a:t>습도</a:t>
            </a:r>
            <a:endParaRPr lang="ko-KR" altLang="en-US" sz="16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11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2187" y="715776"/>
            <a:ext cx="6936164" cy="920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>
                <a:latin typeface="+mn-lt"/>
                <a:ea typeface="+mn-ea"/>
                <a:cs typeface="+mn-cs"/>
              </a:rPr>
              <a:t> 3</a:t>
            </a:r>
            <a:r>
              <a:rPr lang="ko-KR" altLang="en-US" sz="3300">
                <a:latin typeface="+mn-lt"/>
                <a:ea typeface="+mn-ea"/>
                <a:cs typeface="+mn-cs"/>
              </a:rPr>
              <a:t>절 세부내용</a:t>
            </a:r>
          </a:p>
          <a:p>
            <a:pPr lvl="0"/>
            <a:r>
              <a:rPr lang="en-US" altLang="ko-KR" sz="2200">
                <a:latin typeface="+mn-lt"/>
                <a:ea typeface="+mn-ea"/>
                <a:cs typeface="+mn-cs"/>
              </a:rPr>
              <a:t>3-3. </a:t>
            </a:r>
            <a:r>
              <a:rPr lang="ko-KR" altLang="en-US" sz="2200">
                <a:latin typeface="+mn-lt"/>
                <a:ea typeface="+mn-ea"/>
                <a:cs typeface="+mn-cs"/>
              </a:rPr>
              <a:t>코디 캐스터 개발 상황 </a:t>
            </a:r>
            <a:r>
              <a:rPr lang="en-US" altLang="ko-KR" sz="2200">
                <a:latin typeface="+mn-lt"/>
                <a:ea typeface="+mn-ea"/>
                <a:cs typeface="+mn-cs"/>
              </a:rPr>
              <a:t>-3 3D</a:t>
            </a:r>
            <a:r>
              <a:rPr lang="ko-KR" altLang="en-US" sz="2200">
                <a:latin typeface="+mn-lt"/>
                <a:ea typeface="+mn-ea"/>
                <a:cs typeface="+mn-cs"/>
              </a:rPr>
              <a:t>프린팅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6145" name="Rectangle 1"/>
          <p:cNvSpPr>
            <a:spLocks noChangeArrowheads="1"/>
          </p:cNvSpPr>
          <p:nvPr/>
        </p:nvSpPr>
        <p:spPr>
          <a:xfrm>
            <a:off x="0" y="0"/>
            <a:ext cx="12561888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산학 캡스톤 디자인</a:t>
            </a:r>
            <a:r>
              <a:rPr lang="en-US" altLang="ko-KR" sz="1200">
                <a:latin typeface="+mn-lt"/>
                <a:ea typeface="+mn-ea"/>
                <a:cs typeface="+mn-cs"/>
              </a:rPr>
              <a:t>1</a:t>
            </a:r>
            <a:endParaRPr lang="ko-KR" altLang="en-US" sz="1200">
              <a:latin typeface="+mn-lt"/>
              <a:ea typeface="+mn-ea"/>
              <a:cs typeface="+mn-cs"/>
            </a:endParaRPr>
          </a:p>
        </p:txBody>
      </p:sp>
      <p:pic>
        <p:nvPicPr>
          <p:cNvPr id="6146" name="그림 6145"/>
          <p:cNvPicPr/>
          <p:nvPr/>
        </p:nvPicPr>
        <p:blipFill rotWithShape="1">
          <a:blip r:embed="rId2" cstate="print">
            <a:alphaModFix/>
            <a:lum/>
          </a:blip>
          <a:stretch>
            <a:fillRect/>
          </a:stretch>
        </p:blipFill>
        <p:spPr>
          <a:xfrm>
            <a:off x="1096368" y="1844824"/>
            <a:ext cx="3780420" cy="1296144"/>
          </a:xfrm>
          <a:prstGeom prst="rect">
            <a:avLst/>
          </a:prstGeom>
        </p:spPr>
      </p:pic>
      <p:sp>
        <p:nvSpPr>
          <p:cNvPr id="6147" name="직사각형 6146"/>
          <p:cNvSpPr txBox="1"/>
          <p:nvPr/>
        </p:nvSpPr>
        <p:spPr>
          <a:xfrm>
            <a:off x="304280" y="3104964"/>
            <a:ext cx="763284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+mn-lt"/>
                <a:ea typeface="+mn-ea"/>
                <a:cs typeface="+mn-cs"/>
              </a:rPr>
              <a:t>제작센터 : 광주광역시 남구 </a:t>
            </a:r>
            <a:r>
              <a:rPr lang="ko-KR" altLang="en-US" dirty="0" err="1">
                <a:latin typeface="+mn-lt"/>
                <a:ea typeface="+mn-ea"/>
                <a:cs typeface="+mn-cs"/>
              </a:rPr>
              <a:t>송암로</a:t>
            </a:r>
            <a:r>
              <a:rPr lang="ko-KR" altLang="en-US" dirty="0">
                <a:latin typeface="+mn-lt"/>
                <a:ea typeface="+mn-ea"/>
                <a:cs typeface="+mn-cs"/>
              </a:rPr>
              <a:t> 60 광주</a:t>
            </a:r>
            <a:r>
              <a:rPr lang="en-US" altLang="ko-KR" dirty="0">
                <a:latin typeface="+mn-lt"/>
                <a:ea typeface="+mn-ea"/>
                <a:cs typeface="+mn-cs"/>
              </a:rPr>
              <a:t>CGI</a:t>
            </a:r>
            <a:r>
              <a:rPr lang="ko-KR" altLang="en-US" dirty="0" smtClean="0">
                <a:latin typeface="+mn-lt"/>
                <a:ea typeface="+mn-ea"/>
                <a:cs typeface="+mn-cs"/>
              </a:rPr>
              <a:t>센터</a:t>
            </a:r>
            <a:endParaRPr lang="en-US" altLang="ko-KR" dirty="0" smtClean="0">
              <a:latin typeface="+mn-lt"/>
              <a:ea typeface="+mn-ea"/>
              <a:cs typeface="+mn-cs"/>
            </a:endParaRPr>
          </a:p>
          <a:p>
            <a:r>
              <a:rPr lang="en-US" altLang="ko-KR" dirty="0" smtClean="0"/>
              <a:t>           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</a:t>
            </a:r>
            <a:r>
              <a:rPr lang="en-US" altLang="ko-KR" dirty="0" smtClean="0"/>
              <a:t> -&gt;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설계 후 크기 산정 후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</a:t>
            </a:r>
            <a:r>
              <a:rPr lang="ko-KR" altLang="en-US" dirty="0" smtClean="0"/>
              <a:t>업체 </a:t>
            </a:r>
            <a:r>
              <a:rPr lang="ko-KR" altLang="en-US" dirty="0" smtClean="0"/>
              <a:t>방문 및 설계 진행</a:t>
            </a:r>
          </a:p>
          <a:p>
            <a:endParaRPr lang="ko-KR" altLang="en-US" dirty="0">
              <a:latin typeface="+mn-lt"/>
              <a:ea typeface="+mn-ea"/>
              <a:cs typeface="+mn-cs"/>
            </a:endParaRPr>
          </a:p>
        </p:txBody>
      </p:sp>
      <p:pic>
        <p:nvPicPr>
          <p:cNvPr id="6149" name="그림 6148"/>
          <p:cNvPicPr/>
          <p:nvPr/>
        </p:nvPicPr>
        <p:blipFill rotWithShape="1">
          <a:blip r:embed="rId3" cstate="print">
            <a:alphaModFix/>
            <a:lum/>
          </a:blip>
          <a:stretch>
            <a:fillRect/>
          </a:stretch>
        </p:blipFill>
        <p:spPr>
          <a:xfrm>
            <a:off x="304280" y="5193196"/>
            <a:ext cx="5652628" cy="1260140"/>
          </a:xfrm>
          <a:prstGeom prst="rect">
            <a:avLst/>
          </a:prstGeom>
        </p:spPr>
      </p:pic>
      <p:sp>
        <p:nvSpPr>
          <p:cNvPr id="6150" name="직사각형 6149"/>
          <p:cNvSpPr txBox="1"/>
          <p:nvPr/>
        </p:nvSpPr>
        <p:spPr>
          <a:xfrm>
            <a:off x="520304" y="4368916"/>
            <a:ext cx="5256076" cy="36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+mn-lt"/>
                <a:ea typeface="+mn-ea"/>
                <a:cs typeface="+mn-cs"/>
              </a:rPr>
              <a:t>http://</a:t>
            </a:r>
            <a:r>
              <a:rPr lang="ko-KR" altLang="en-US" dirty="0">
                <a:latin typeface="+mn-lt"/>
                <a:ea typeface="+mn-ea"/>
                <a:cs typeface="+mn-cs"/>
                <a:hlinkClick r:id="rId4"/>
              </a:rPr>
              <a:t>www.g3dp.or.kr/index.do</a:t>
            </a: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직사각형 6146"/>
          <p:cNvSpPr txBox="1"/>
          <p:nvPr/>
        </p:nvSpPr>
        <p:spPr>
          <a:xfrm>
            <a:off x="2176488" y="4790065"/>
            <a:ext cx="1908212" cy="36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&lt; </a:t>
            </a:r>
            <a:r>
              <a:rPr lang="ko-KR" altLang="en-US" dirty="0" smtClean="0"/>
              <a:t>상담 내용 </a:t>
            </a:r>
            <a:r>
              <a:rPr lang="en-US" altLang="ko-KR" dirty="0" smtClean="0"/>
              <a:t>&gt;</a:t>
            </a: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3811570" y="4107661"/>
            <a:ext cx="492922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46070" y="1952836"/>
            <a:ext cx="241935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6" cstate="print"/>
          <a:srcRect r="45165" b="53898"/>
          <a:stretch>
            <a:fillRect/>
          </a:stretch>
        </p:blipFill>
        <p:spPr bwMode="auto">
          <a:xfrm>
            <a:off x="7181044" y="2780928"/>
            <a:ext cx="4584994" cy="225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직사각형 6146"/>
          <p:cNvSpPr txBox="1"/>
          <p:nvPr/>
        </p:nvSpPr>
        <p:spPr>
          <a:xfrm>
            <a:off x="6821004" y="5108991"/>
            <a:ext cx="52205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-&gt; </a:t>
            </a:r>
            <a:r>
              <a:rPr lang="ko-KR" altLang="en-US" dirty="0" err="1" smtClean="0"/>
              <a:t>출력비</a:t>
            </a:r>
            <a:r>
              <a:rPr lang="ko-KR" altLang="en-US" dirty="0" smtClean="0"/>
              <a:t> </a:t>
            </a:r>
            <a:r>
              <a:rPr lang="en-US" altLang="ko-KR" dirty="0" smtClean="0"/>
              <a:t>4000</a:t>
            </a:r>
            <a:r>
              <a:rPr lang="ko-KR" altLang="en-US" dirty="0" smtClean="0"/>
              <a:t>원</a:t>
            </a:r>
            <a:endParaRPr lang="en-US" altLang="ko-KR" dirty="0" smtClean="0"/>
          </a:p>
          <a:p>
            <a:r>
              <a:rPr lang="en-US" altLang="ko-KR" dirty="0" smtClean="0"/>
              <a:t>-&gt; </a:t>
            </a:r>
            <a:r>
              <a:rPr lang="ko-KR" altLang="en-US" dirty="0" smtClean="0"/>
              <a:t>전화 문의 후 </a:t>
            </a:r>
            <a:r>
              <a:rPr lang="en-US" altLang="ko-KR" dirty="0" smtClean="0"/>
              <a:t>40</a:t>
            </a:r>
            <a:r>
              <a:rPr lang="ko-KR" altLang="en-US" dirty="0" smtClean="0"/>
              <a:t>분 형태의 교육 </a:t>
            </a:r>
            <a:r>
              <a:rPr lang="ko-KR" altLang="en-US" dirty="0" smtClean="0"/>
              <a:t>프로그램이라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 </a:t>
            </a:r>
            <a:r>
              <a:rPr lang="ko-KR" altLang="en-US" dirty="0" smtClean="0"/>
              <a:t>원하는 형식과 크기로 구체적인 설계가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불가하다 </a:t>
            </a:r>
            <a:r>
              <a:rPr lang="ko-KR" altLang="en-US" dirty="0" smtClean="0"/>
              <a:t>하여 왼쪽 업체 선정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2187" y="715776"/>
            <a:ext cx="6936164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 dirty="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 dirty="0">
                <a:latin typeface="+mn-lt"/>
                <a:ea typeface="+mn-ea"/>
                <a:cs typeface="+mn-cs"/>
              </a:rPr>
              <a:t> 3</a:t>
            </a:r>
            <a:r>
              <a:rPr lang="ko-KR" altLang="en-US" sz="3300" dirty="0">
                <a:latin typeface="+mn-lt"/>
                <a:ea typeface="+mn-ea"/>
                <a:cs typeface="+mn-cs"/>
              </a:rPr>
              <a:t>절 세부내용</a:t>
            </a:r>
          </a:p>
          <a:p>
            <a:pPr lvl="0"/>
            <a:r>
              <a:rPr lang="en-US" altLang="ko-KR" sz="2200" dirty="0" smtClean="0"/>
              <a:t>3-3. </a:t>
            </a:r>
            <a:r>
              <a:rPr lang="ko-KR" altLang="en-US" sz="2200" dirty="0" smtClean="0"/>
              <a:t>코디 캐스터 개발 상황 </a:t>
            </a:r>
            <a:r>
              <a:rPr lang="en-US" altLang="ko-KR" sz="2200" dirty="0" smtClean="0"/>
              <a:t>-4 </a:t>
            </a:r>
            <a:r>
              <a:rPr lang="ko-KR" altLang="en-US" sz="2200" dirty="0" smtClean="0"/>
              <a:t>차주 일정</a:t>
            </a:r>
            <a:endParaRPr lang="ko-KR" altLang="en-US" sz="2200" dirty="0"/>
          </a:p>
        </p:txBody>
      </p:sp>
      <p:sp>
        <p:nvSpPr>
          <p:cNvPr id="12" name="TextBox 11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6145" name="Rectangle 1"/>
          <p:cNvSpPr>
            <a:spLocks noChangeArrowheads="1"/>
          </p:cNvSpPr>
          <p:nvPr/>
        </p:nvSpPr>
        <p:spPr>
          <a:xfrm>
            <a:off x="0" y="0"/>
            <a:ext cx="12561888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355A3D4-88D9-43FE-9D72-79CDFE3E154C}"/>
              </a:ext>
            </a:extLst>
          </p:cNvPr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산학 </a:t>
            </a:r>
            <a:r>
              <a:rPr lang="ko-KR" altLang="en-US" sz="1200" dirty="0" err="1">
                <a:latin typeface="+mn-lt"/>
                <a:ea typeface="+mn-ea"/>
                <a:cs typeface="+mn-cs"/>
              </a:rPr>
              <a:t>캡스톤</a:t>
            </a:r>
            <a:r>
              <a:rPr lang="ko-KR" altLang="en-US" sz="1200" dirty="0">
                <a:latin typeface="+mn-lt"/>
                <a:ea typeface="+mn-ea"/>
                <a:cs typeface="+mn-cs"/>
              </a:rPr>
              <a:t> 디자인</a:t>
            </a:r>
            <a:r>
              <a:rPr lang="en-US" altLang="ko-KR" sz="1200" dirty="0">
                <a:latin typeface="+mn-lt"/>
                <a:ea typeface="+mn-ea"/>
                <a:cs typeface="+mn-cs"/>
              </a:rPr>
              <a:t>1</a:t>
            </a:r>
            <a:endParaRPr lang="ko-KR" altLang="en-US" sz="1200" dirty="0">
              <a:latin typeface="+mn-lt"/>
              <a:ea typeface="+mn-ea"/>
              <a:cs typeface="+mn-cs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rot="5400000">
            <a:off x="1439274" y="4107661"/>
            <a:ext cx="492922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8316" y="2060848"/>
            <a:ext cx="62646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월 </a:t>
            </a:r>
            <a:r>
              <a:rPr lang="ko-KR" altLang="en-US" dirty="0" err="1" smtClean="0"/>
              <a:t>둘째주</a:t>
            </a:r>
            <a:r>
              <a:rPr lang="ko-KR" altLang="en-US" dirty="0" smtClean="0"/>
              <a:t> 개발 예상 내용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 : 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어플</a:t>
            </a:r>
            <a:r>
              <a:rPr lang="ko-KR" altLang="en-US" dirty="0" smtClean="0"/>
              <a:t> 코드 설계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120704" y="1844824"/>
            <a:ext cx="734481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소프트웨어 </a:t>
            </a:r>
            <a:r>
              <a:rPr lang="en-US" altLang="ko-KR" b="1" dirty="0" smtClean="0"/>
              <a:t>( </a:t>
            </a:r>
            <a:r>
              <a:rPr lang="ko-KR" altLang="en-US" b="1" dirty="0" smtClean="0"/>
              <a:t>어플리케이션 개발 </a:t>
            </a:r>
            <a:r>
              <a:rPr lang="en-US" altLang="ko-KR" b="1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-&gt; </a:t>
            </a:r>
            <a:r>
              <a:rPr lang="ko-KR" altLang="en-US" dirty="0" smtClean="0"/>
              <a:t>첫 화면 설계 후 </a:t>
            </a:r>
            <a:r>
              <a:rPr lang="en-US" altLang="ko-KR" dirty="0" smtClean="0"/>
              <a:t>start </a:t>
            </a:r>
            <a:r>
              <a:rPr lang="ko-KR" altLang="en-US" dirty="0" smtClean="0"/>
              <a:t>버튼 클릭 시 </a:t>
            </a:r>
            <a:r>
              <a:rPr lang="en-US" altLang="ko-KR" dirty="0" err="1" smtClean="0"/>
              <a:t>OpenWeatherMap</a:t>
            </a:r>
            <a:r>
              <a:rPr lang="ko-KR" altLang="en-US" dirty="0" smtClean="0"/>
              <a:t>에서 </a:t>
            </a:r>
            <a:r>
              <a:rPr lang="ko-KR" altLang="en-US" dirty="0" smtClean="0"/>
              <a:t>받아온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 </a:t>
            </a:r>
            <a:r>
              <a:rPr lang="ko-KR" altLang="en-US" dirty="0" smtClean="0"/>
              <a:t>빅데이터가 연동된 광주 현재 날씨가 화면 중앙에 나타나도록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설계 예정</a:t>
            </a:r>
            <a:endParaRPr lang="en-US" altLang="ko-KR" dirty="0" smtClean="0"/>
          </a:p>
          <a:p>
            <a:r>
              <a:rPr lang="en-US" altLang="ko-KR" dirty="0" smtClean="0"/>
              <a:t>-&gt; </a:t>
            </a:r>
            <a:r>
              <a:rPr lang="ko-KR" altLang="en-US" dirty="0" err="1" smtClean="0"/>
              <a:t>결과창에</a:t>
            </a:r>
            <a:r>
              <a:rPr lang="ko-KR" altLang="en-US" dirty="0" smtClean="0"/>
              <a:t> 날짜가 </a:t>
            </a:r>
            <a:r>
              <a:rPr lang="en-US" altLang="ko-KR" dirty="0" smtClean="0"/>
              <a:t>NULL</a:t>
            </a:r>
            <a:r>
              <a:rPr lang="ko-KR" altLang="en-US" dirty="0" smtClean="0"/>
              <a:t>값으로 나오는 문제 해결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b="1" dirty="0" smtClean="0"/>
              <a:t>하드웨어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아두이노</a:t>
            </a:r>
            <a:r>
              <a:rPr lang="ko-KR" altLang="en-US" b="1" dirty="0" smtClean="0"/>
              <a:t> 개발 </a:t>
            </a:r>
            <a:r>
              <a:rPr lang="en-US" altLang="ko-KR" b="1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-&gt;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키트 구매 완료</a:t>
            </a:r>
            <a:endParaRPr lang="en-US" altLang="ko-KR" dirty="0" smtClean="0"/>
          </a:p>
          <a:p>
            <a:r>
              <a:rPr lang="en-US" altLang="ko-KR" dirty="0" smtClean="0"/>
              <a:t>-&gt; </a:t>
            </a:r>
            <a:r>
              <a:rPr lang="ko-KR" altLang="en-US" dirty="0" smtClean="0"/>
              <a:t>서적 구매 완료</a:t>
            </a:r>
            <a:endParaRPr lang="en-US" altLang="ko-KR" dirty="0" smtClean="0"/>
          </a:p>
          <a:p>
            <a:r>
              <a:rPr lang="en-US" altLang="ko-KR" dirty="0" smtClean="0"/>
              <a:t>-&gt; </a:t>
            </a:r>
            <a:r>
              <a:rPr lang="en-US" altLang="ko-KR" dirty="0" err="1" smtClean="0"/>
              <a:t>OpenWeatherMap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연동 </a:t>
            </a:r>
            <a:r>
              <a:rPr lang="en-US" altLang="ko-KR" dirty="0" smtClean="0"/>
              <a:t>( </a:t>
            </a:r>
            <a:r>
              <a:rPr lang="ko-KR" altLang="en-US" dirty="0" smtClean="0"/>
              <a:t>필요한 정보만 넣은 </a:t>
            </a:r>
            <a:r>
              <a:rPr lang="en-US" altLang="ko-KR" dirty="0" smtClean="0"/>
              <a:t>URL </a:t>
            </a:r>
            <a:r>
              <a:rPr lang="ko-KR" altLang="en-US" dirty="0" smtClean="0"/>
              <a:t>완성 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2187" y="715776"/>
            <a:ext cx="6936164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 dirty="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 dirty="0">
                <a:latin typeface="+mn-lt"/>
                <a:ea typeface="+mn-ea"/>
                <a:cs typeface="+mn-cs"/>
              </a:rPr>
              <a:t> 3</a:t>
            </a:r>
            <a:r>
              <a:rPr lang="ko-KR" altLang="en-US" sz="3300" dirty="0">
                <a:latin typeface="+mn-lt"/>
                <a:ea typeface="+mn-ea"/>
                <a:cs typeface="+mn-cs"/>
              </a:rPr>
              <a:t>절 세부내용</a:t>
            </a:r>
          </a:p>
          <a:p>
            <a:pPr lvl="0"/>
            <a:r>
              <a:rPr lang="en-US" altLang="ko-KR" sz="2200" dirty="0" smtClean="0">
                <a:latin typeface="+mn-lt"/>
                <a:ea typeface="+mn-ea"/>
                <a:cs typeface="+mn-cs"/>
              </a:rPr>
              <a:t>3-4. </a:t>
            </a:r>
            <a:r>
              <a:rPr lang="ko-KR" altLang="en-US" sz="2200" dirty="0">
                <a:latin typeface="+mn-lt"/>
                <a:ea typeface="+mn-ea"/>
                <a:cs typeface="+mn-cs"/>
              </a:rPr>
              <a:t>개발 환경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alphaModFix/>
            <a:lum/>
          </a:blip>
          <a:stretch>
            <a:fillRect/>
          </a:stretch>
        </p:blipFill>
        <p:spPr>
          <a:xfrm>
            <a:off x="994532" y="1928802"/>
            <a:ext cx="1002540" cy="103541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48496" y="2500306"/>
            <a:ext cx="38164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+mn-lt"/>
                <a:ea typeface="+mn-ea"/>
                <a:cs typeface="+mn-cs"/>
              </a:rPr>
              <a:t>Android Studio </a:t>
            </a:r>
            <a:r>
              <a:rPr lang="en-US" altLang="ko-KR" sz="1600" dirty="0" smtClean="0"/>
              <a:t>3.1</a:t>
            </a:r>
            <a:endParaRPr lang="en-US" altLang="ko-KR" sz="1600" dirty="0">
              <a:latin typeface="+mn-lt"/>
              <a:ea typeface="+mn-ea"/>
              <a:cs typeface="+mn-cs"/>
            </a:endParaRPr>
          </a:p>
          <a:p>
            <a:pPr marL="342900" indent="-342900" algn="ctr">
              <a:buChar char="-"/>
            </a:pPr>
            <a:r>
              <a:rPr lang="ko-KR" altLang="en-US" sz="1600" dirty="0" err="1">
                <a:latin typeface="+mn-lt"/>
                <a:ea typeface="+mn-ea"/>
                <a:cs typeface="+mn-cs"/>
              </a:rPr>
              <a:t>앱</a:t>
            </a:r>
            <a:r>
              <a:rPr lang="ko-KR" altLang="en-US" sz="1600" dirty="0">
                <a:latin typeface="+mn-lt"/>
                <a:ea typeface="+mn-ea"/>
                <a:cs typeface="+mn-cs"/>
              </a:rPr>
              <a:t> </a:t>
            </a:r>
            <a:r>
              <a:rPr lang="ko-KR" altLang="en-US" sz="1600" dirty="0" smtClean="0">
                <a:latin typeface="+mn-lt"/>
                <a:ea typeface="+mn-ea"/>
                <a:cs typeface="+mn-cs"/>
              </a:rPr>
              <a:t>개발</a:t>
            </a:r>
            <a:endParaRPr lang="en-US" altLang="ko-KR" sz="1600" dirty="0" smtClean="0">
              <a:latin typeface="+mn-lt"/>
              <a:ea typeface="+mn-ea"/>
              <a:cs typeface="+mn-cs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alphaModFix/>
            <a:lum/>
          </a:blip>
          <a:stretch>
            <a:fillRect/>
          </a:stretch>
        </p:blipFill>
        <p:spPr>
          <a:xfrm>
            <a:off x="6495131" y="1785926"/>
            <a:ext cx="1571764" cy="107157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081143" y="2500306"/>
            <a:ext cx="39653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/>
              <a:t>Arduino1.8.1 </a:t>
            </a:r>
          </a:p>
          <a:p>
            <a:pPr algn="ctr"/>
            <a:r>
              <a:rPr lang="en-US" altLang="ko-KR" sz="1600" dirty="0" smtClean="0"/>
              <a:t>- </a:t>
            </a:r>
            <a:r>
              <a:rPr lang="ko-KR" altLang="en-US" sz="1600" dirty="0"/>
              <a:t>우산 모형에 강수 확률 표시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print">
            <a:alphaModFix/>
            <a:lum/>
          </a:blip>
          <a:stretch>
            <a:fillRect/>
          </a:stretch>
        </p:blipFill>
        <p:spPr>
          <a:xfrm>
            <a:off x="6566696" y="4357694"/>
            <a:ext cx="1425719" cy="100013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921569" y="4929198"/>
            <a:ext cx="428447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err="1"/>
              <a:t>OpenWeatherMap</a:t>
            </a:r>
            <a:endParaRPr lang="en-US" altLang="ko-KR" sz="1600" dirty="0"/>
          </a:p>
          <a:p>
            <a:pPr algn="ctr"/>
            <a:r>
              <a:rPr lang="en-US" altLang="ko-KR" sz="1600" dirty="0" smtClean="0"/>
              <a:t>- </a:t>
            </a:r>
            <a:r>
              <a:rPr lang="ko-KR" altLang="en-US" sz="1600" dirty="0" smtClean="0"/>
              <a:t>날씨 </a:t>
            </a:r>
            <a:r>
              <a:rPr lang="ko-KR" altLang="en-US" sz="1600" dirty="0" err="1" smtClean="0"/>
              <a:t>빅데이터</a:t>
            </a:r>
            <a:r>
              <a:rPr lang="ko-KR" altLang="en-US" sz="1600" dirty="0" smtClean="0"/>
              <a:t> 수집</a:t>
            </a:r>
          </a:p>
          <a:p>
            <a:pPr algn="ctr"/>
            <a:endParaRPr lang="en-US" altLang="ko-KR" sz="1600" dirty="0" smtClean="0"/>
          </a:p>
          <a:p>
            <a:pPr algn="ctr"/>
            <a:r>
              <a:rPr lang="en-US" altLang="ko-KR" sz="1600" dirty="0" smtClean="0"/>
              <a:t>http</a:t>
            </a:r>
            <a:r>
              <a:rPr lang="en-US" altLang="ko-KR" sz="1600" dirty="0"/>
              <a:t>://openweathermap.org/</a:t>
            </a:r>
          </a:p>
          <a:p>
            <a:pPr algn="ctr"/>
            <a:endParaRPr lang="en-US" altLang="ko-KR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03507" y="1928802"/>
            <a:ext cx="27003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ko-KR" altLang="en-US" sz="2600" b="1" dirty="0">
                <a:latin typeface="+mn-lt"/>
                <a:ea typeface="+mn-ea"/>
                <a:cs typeface="+mn-cs"/>
              </a:rPr>
              <a:t>소프트웨어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13657" y="4357694"/>
            <a:ext cx="27003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altLang="ko-KR" sz="2600" b="1" dirty="0">
                <a:latin typeface="+mn-lt"/>
                <a:ea typeface="+mn-ea"/>
                <a:cs typeface="+mn-cs"/>
              </a:rPr>
              <a:t>API</a:t>
            </a:r>
            <a:endParaRPr lang="ko-KR" altLang="en-US" sz="2600" b="1" dirty="0">
              <a:latin typeface="+mn-lt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31659" y="1928802"/>
            <a:ext cx="266429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ko-KR" altLang="en-US" sz="2600" b="1" dirty="0">
                <a:latin typeface="+mn-lt"/>
                <a:ea typeface="+mn-ea"/>
                <a:cs typeface="+mn-cs"/>
              </a:rPr>
              <a:t>하드웨어</a:t>
            </a:r>
          </a:p>
        </p:txBody>
      </p:sp>
      <p:sp>
        <p:nvSpPr>
          <p:cNvPr id="6" name="AutoShape 2" descr="github에 대한 이미지 검색결과"/>
          <p:cNvSpPr>
            <a:spLocks noChangeAspect="1" noChangeArrowheads="1"/>
          </p:cNvSpPr>
          <p:nvPr/>
        </p:nvSpPr>
        <p:spPr>
          <a:xfrm>
            <a:off x="0" y="-136525"/>
            <a:ext cx="876300" cy="876300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AutoShape 4" descr="github에 대한 이미지 검색결과"/>
          <p:cNvSpPr>
            <a:spLocks noChangeAspect="1" noChangeArrowheads="1"/>
          </p:cNvSpPr>
          <p:nvPr/>
        </p:nvSpPr>
        <p:spPr>
          <a:xfrm>
            <a:off x="152400" y="15875"/>
            <a:ext cx="876300" cy="876300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pic>
        <p:nvPicPr>
          <p:cNvPr id="2053" name="Picture 5" descr="C:\Users\전자정보2\Desktop\untitled.png"/>
          <p:cNvPicPr>
            <a:picLocks noChangeAspect="1" noChangeArrowheads="1"/>
          </p:cNvPicPr>
          <p:nvPr/>
        </p:nvPicPr>
        <p:blipFill rotWithShape="1">
          <a:blip r:embed="rId5" cstate="print">
            <a:alphaModFix/>
            <a:lum/>
          </a:blip>
          <a:srcRect/>
          <a:stretch>
            <a:fillRect/>
          </a:stretch>
        </p:blipFill>
        <p:spPr>
          <a:xfrm>
            <a:off x="931556" y="4429132"/>
            <a:ext cx="1071570" cy="1071570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2245446" y="4929198"/>
            <a:ext cx="38164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err="1">
                <a:latin typeface="+mn-lt"/>
                <a:ea typeface="+mn-ea"/>
                <a:cs typeface="+mn-cs"/>
              </a:rPr>
              <a:t>Github</a:t>
            </a:r>
            <a:endParaRPr lang="en-US" altLang="ko-KR" sz="1600" dirty="0">
              <a:latin typeface="+mn-lt"/>
              <a:ea typeface="+mn-ea"/>
              <a:cs typeface="+mn-cs"/>
            </a:endParaRPr>
          </a:p>
          <a:p>
            <a:pPr marL="342900" indent="-342900" algn="ctr">
              <a:buChar char="-"/>
            </a:pPr>
            <a:r>
              <a:rPr lang="ko-KR" altLang="en-US" sz="1600" dirty="0" smtClean="0">
                <a:latin typeface="+mn-lt"/>
                <a:ea typeface="+mn-ea"/>
                <a:cs typeface="+mn-cs"/>
              </a:rPr>
              <a:t>개발 </a:t>
            </a:r>
            <a:r>
              <a:rPr lang="ko-KR" altLang="en-US" sz="1600" dirty="0">
                <a:latin typeface="+mn-lt"/>
                <a:ea typeface="+mn-ea"/>
                <a:cs typeface="+mn-cs"/>
              </a:rPr>
              <a:t>과정 공유</a:t>
            </a:r>
            <a:endParaRPr lang="en-US" altLang="ko-KR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06557" y="4357694"/>
            <a:ext cx="27003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altLang="ko-KR" sz="2600" b="1" dirty="0" err="1" smtClean="0">
                <a:latin typeface="+mn-lt"/>
                <a:ea typeface="+mn-ea"/>
                <a:cs typeface="+mn-cs"/>
              </a:rPr>
              <a:t>Github</a:t>
            </a:r>
            <a:endParaRPr lang="ko-KR" altLang="en-US" sz="2600" b="1" dirty="0">
              <a:latin typeface="+mn-lt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08978" y="5643578"/>
            <a:ext cx="38164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/>
              <a:t>https://github.com</a:t>
            </a:r>
            <a:endParaRPr lang="en-US" altLang="ko-KR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245446" y="3143248"/>
            <a:ext cx="38164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latin typeface="+mn-lt"/>
                <a:ea typeface="+mn-ea"/>
                <a:cs typeface="+mn-cs"/>
                <a:hlinkClick r:id="rId6"/>
              </a:rPr>
              <a:t>https://developer.android.com/studio/index.html</a:t>
            </a:r>
            <a:endParaRPr lang="en-US" altLang="ko-KR" sz="1600" dirty="0">
              <a:latin typeface="+mn-lt"/>
              <a:ea typeface="+mn-ea"/>
              <a:cs typeface="+mn-cs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494466" y="3857628"/>
            <a:ext cx="1128720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rot="5400000">
            <a:off x="3802839" y="4107661"/>
            <a:ext cx="492922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138332" y="3143248"/>
            <a:ext cx="38164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hlinkClick r:id="rId7"/>
              </a:rPr>
              <a:t>https://www.arduino.cc/</a:t>
            </a:r>
            <a:endParaRPr lang="en-US" altLang="ko-KR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355A3D4-88D9-43FE-9D72-79CDFE3E154C}"/>
              </a:ext>
            </a:extLst>
          </p:cNvPr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산학 </a:t>
            </a:r>
            <a:r>
              <a:rPr lang="ko-KR" altLang="en-US" sz="1200" dirty="0" err="1">
                <a:latin typeface="+mn-lt"/>
                <a:ea typeface="+mn-ea"/>
                <a:cs typeface="+mn-cs"/>
              </a:rPr>
              <a:t>캡스톤</a:t>
            </a:r>
            <a:r>
              <a:rPr lang="ko-KR" altLang="en-US" sz="1200" dirty="0">
                <a:latin typeface="+mn-lt"/>
                <a:ea typeface="+mn-ea"/>
                <a:cs typeface="+mn-cs"/>
              </a:rPr>
              <a:t> 디자인</a:t>
            </a:r>
            <a:r>
              <a:rPr lang="en-US" altLang="ko-KR" sz="1200" dirty="0">
                <a:latin typeface="+mn-lt"/>
                <a:ea typeface="+mn-ea"/>
                <a:cs typeface="+mn-cs"/>
              </a:rPr>
              <a:t>1</a:t>
            </a:r>
            <a:endParaRPr lang="ko-KR" altLang="en-US" sz="1200" dirty="0">
              <a:latin typeface="+mn-lt"/>
              <a:ea typeface="+mn-ea"/>
              <a:cs typeface="+mn-cs"/>
            </a:endParaRPr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2187" y="715776"/>
            <a:ext cx="6936164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 dirty="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 dirty="0">
                <a:latin typeface="+mn-lt"/>
                <a:ea typeface="+mn-ea"/>
                <a:cs typeface="+mn-cs"/>
              </a:rPr>
              <a:t> 3</a:t>
            </a:r>
            <a:r>
              <a:rPr lang="ko-KR" altLang="en-US" sz="3300" dirty="0">
                <a:latin typeface="+mn-lt"/>
                <a:ea typeface="+mn-ea"/>
                <a:cs typeface="+mn-cs"/>
              </a:rPr>
              <a:t>절 세부내용</a:t>
            </a:r>
          </a:p>
          <a:p>
            <a:pPr lvl="0"/>
            <a:r>
              <a:rPr lang="en-US" altLang="ko-KR" sz="2200" dirty="0" smtClean="0">
                <a:latin typeface="+mn-lt"/>
                <a:ea typeface="+mn-ea"/>
                <a:cs typeface="+mn-cs"/>
              </a:rPr>
              <a:t>3-5. </a:t>
            </a:r>
            <a:r>
              <a:rPr lang="ko-KR" altLang="en-US" sz="2200" dirty="0" smtClean="0"/>
              <a:t>협업 방식</a:t>
            </a:r>
            <a:endParaRPr lang="ko-KR" altLang="en-US" sz="2200" dirty="0">
              <a:latin typeface="+mn-l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6" name="AutoShape 2" descr="github에 대한 이미지 검색결과"/>
          <p:cNvSpPr>
            <a:spLocks noChangeAspect="1" noChangeArrowheads="1"/>
          </p:cNvSpPr>
          <p:nvPr/>
        </p:nvSpPr>
        <p:spPr>
          <a:xfrm>
            <a:off x="0" y="-136525"/>
            <a:ext cx="876300" cy="876300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AutoShape 4" descr="github에 대한 이미지 검색결과"/>
          <p:cNvSpPr>
            <a:spLocks noChangeAspect="1" noChangeArrowheads="1"/>
          </p:cNvSpPr>
          <p:nvPr/>
        </p:nvSpPr>
        <p:spPr>
          <a:xfrm>
            <a:off x="152400" y="15875"/>
            <a:ext cx="876300" cy="876300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F476F5A-6A47-41D2-A21E-7B0FAC1AF66F}"/>
              </a:ext>
            </a:extLst>
          </p:cNvPr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산학 </a:t>
            </a:r>
            <a:r>
              <a:rPr lang="ko-KR" altLang="en-US" sz="1200" dirty="0" err="1">
                <a:latin typeface="+mn-lt"/>
                <a:ea typeface="+mn-ea"/>
                <a:cs typeface="+mn-cs"/>
              </a:rPr>
              <a:t>캡스톤</a:t>
            </a:r>
            <a:r>
              <a:rPr lang="ko-KR" altLang="en-US" sz="1200" dirty="0">
                <a:latin typeface="+mn-lt"/>
                <a:ea typeface="+mn-ea"/>
                <a:cs typeface="+mn-cs"/>
              </a:rPr>
              <a:t> 디자인</a:t>
            </a:r>
            <a:r>
              <a:rPr lang="en-US" altLang="ko-KR" sz="1200" dirty="0">
                <a:latin typeface="+mn-lt"/>
                <a:ea typeface="+mn-ea"/>
                <a:cs typeface="+mn-cs"/>
              </a:rPr>
              <a:t>1</a:t>
            </a:r>
            <a:endParaRPr lang="ko-KR" altLang="en-US" sz="1200" dirty="0"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36528" y="5877272"/>
            <a:ext cx="74528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 smtClean="0">
                <a:hlinkClick r:id="rId2"/>
              </a:rPr>
              <a:t>https://github.com/Jungdayoung/capstone-design_5riginal</a:t>
            </a:r>
            <a:endParaRPr lang="en-US" altLang="ko-KR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60432" y="2240868"/>
            <a:ext cx="27003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altLang="ko-KR" sz="2600" b="1" dirty="0" err="1">
                <a:latin typeface="+mn-lt"/>
                <a:ea typeface="+mn-ea"/>
                <a:cs typeface="+mn-cs"/>
              </a:rPr>
              <a:t>Github</a:t>
            </a:r>
            <a:endParaRPr lang="ko-KR" altLang="en-US" sz="2600" b="1" dirty="0">
              <a:latin typeface="+mn-lt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68976" y="2960948"/>
            <a:ext cx="547260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ko-KR" altLang="en-US" sz="2000" dirty="0" smtClean="0">
                <a:latin typeface="+mn-lt"/>
                <a:ea typeface="+mn-ea"/>
                <a:cs typeface="+mn-cs"/>
              </a:rPr>
              <a:t>조원 모두 </a:t>
            </a:r>
            <a:r>
              <a:rPr lang="en-US" altLang="ko-KR" sz="2000" dirty="0" smtClean="0">
                <a:latin typeface="+mn-lt"/>
                <a:ea typeface="+mn-ea"/>
                <a:cs typeface="+mn-cs"/>
              </a:rPr>
              <a:t>GITHUB </a:t>
            </a:r>
            <a:r>
              <a:rPr lang="ko-KR" altLang="en-US" sz="2000" dirty="0" smtClean="0">
                <a:latin typeface="+mn-lt"/>
                <a:ea typeface="+mn-ea"/>
                <a:cs typeface="+mn-cs"/>
              </a:rPr>
              <a:t>가입</a:t>
            </a:r>
            <a:endParaRPr lang="en-US" altLang="ko-KR" sz="2000" dirty="0" smtClean="0">
              <a:latin typeface="+mn-lt"/>
              <a:ea typeface="+mn-ea"/>
              <a:cs typeface="+mn-cs"/>
            </a:endParaRPr>
          </a:p>
          <a:p>
            <a:pPr>
              <a:buFontTx/>
              <a:buChar char="-"/>
            </a:pPr>
            <a:endParaRPr lang="en-US" altLang="ko-KR" sz="2000" dirty="0" smtClean="0">
              <a:latin typeface="+mn-lt"/>
              <a:ea typeface="+mn-ea"/>
              <a:cs typeface="+mn-cs"/>
            </a:endParaRPr>
          </a:p>
          <a:p>
            <a:pPr>
              <a:buFontTx/>
              <a:buChar char="-"/>
            </a:pPr>
            <a:r>
              <a:rPr lang="ko-KR" altLang="en-US" sz="2000" dirty="0" smtClean="0">
                <a:latin typeface="+mn-lt"/>
                <a:ea typeface="+mn-ea"/>
                <a:cs typeface="+mn-cs"/>
              </a:rPr>
              <a:t>소스 코드 </a:t>
            </a:r>
            <a:r>
              <a:rPr lang="ko-KR" altLang="en-US" sz="2000" dirty="0" smtClean="0"/>
              <a:t>공유 및 현재 진행상황 공유</a:t>
            </a:r>
            <a:endParaRPr lang="en-US" altLang="ko-KR" sz="2000" dirty="0" smtClean="0"/>
          </a:p>
          <a:p>
            <a:pPr>
              <a:buFontTx/>
              <a:buChar char="-"/>
            </a:pPr>
            <a:endParaRPr lang="en-US" altLang="ko-KR" sz="2000" dirty="0" smtClean="0"/>
          </a:p>
          <a:p>
            <a:pPr>
              <a:buFontTx/>
              <a:buChar char="-"/>
            </a:pPr>
            <a:r>
              <a:rPr lang="ko-KR" altLang="en-US" sz="2000" dirty="0" smtClean="0"/>
              <a:t>매 주 </a:t>
            </a:r>
            <a:r>
              <a:rPr lang="en-US" altLang="ko-KR" sz="2000" dirty="0" err="1" smtClean="0"/>
              <a:t>ppt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제안서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소스코드 공유</a:t>
            </a:r>
            <a:endParaRPr lang="en-US" altLang="ko-KR" sz="2000" dirty="0" smtClean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5356" t="11550" r="16723" b="19790"/>
          <a:stretch/>
        </p:blipFill>
        <p:spPr bwMode="auto">
          <a:xfrm>
            <a:off x="348275" y="2024844"/>
            <a:ext cx="5752649" cy="3271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2187" y="715776"/>
            <a:ext cx="6936164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 dirty="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 dirty="0">
                <a:latin typeface="+mn-lt"/>
                <a:ea typeface="+mn-ea"/>
                <a:cs typeface="+mn-cs"/>
              </a:rPr>
              <a:t> 3</a:t>
            </a:r>
            <a:r>
              <a:rPr lang="ko-KR" altLang="en-US" sz="3300" dirty="0">
                <a:latin typeface="+mn-lt"/>
                <a:ea typeface="+mn-ea"/>
                <a:cs typeface="+mn-cs"/>
              </a:rPr>
              <a:t>절 세부내용</a:t>
            </a:r>
          </a:p>
          <a:p>
            <a:pPr lvl="0"/>
            <a:r>
              <a:rPr lang="en-US" altLang="ko-KR" sz="2200" dirty="0" smtClean="0">
                <a:latin typeface="+mn-lt"/>
                <a:ea typeface="+mn-ea"/>
                <a:cs typeface="+mn-cs"/>
              </a:rPr>
              <a:t>3-</a:t>
            </a:r>
            <a:r>
              <a:rPr lang="en-US" altLang="ko-KR" sz="2200" dirty="0">
                <a:latin typeface="+mn-lt"/>
                <a:ea typeface="+mn-ea"/>
                <a:cs typeface="+mn-cs"/>
              </a:rPr>
              <a:t>6</a:t>
            </a:r>
            <a:r>
              <a:rPr lang="ko-KR" altLang="en-US" sz="2200" dirty="0" smtClean="0">
                <a:latin typeface="+mn-lt"/>
                <a:ea typeface="+mn-ea"/>
                <a:cs typeface="+mn-cs"/>
              </a:rPr>
              <a:t>. </a:t>
            </a:r>
            <a:r>
              <a:rPr lang="ko-KR" altLang="en-US" sz="2200" dirty="0">
                <a:latin typeface="+mn-lt"/>
                <a:ea typeface="+mn-ea"/>
                <a:cs typeface="+mn-cs"/>
              </a:rPr>
              <a:t>공모전 소개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pic>
        <p:nvPicPr>
          <p:cNvPr id="1031" name="그림 1030"/>
          <p:cNvPicPr/>
          <p:nvPr/>
        </p:nvPicPr>
        <p:blipFill rotWithShape="1">
          <a:blip r:embed="rId2" cstate="print">
            <a:alphaModFix/>
            <a:lum/>
          </a:blip>
          <a:stretch>
            <a:fillRect/>
          </a:stretch>
        </p:blipFill>
        <p:spPr>
          <a:xfrm>
            <a:off x="539552" y="2016223"/>
            <a:ext cx="3096344" cy="3969060"/>
          </a:xfrm>
          <a:prstGeom prst="rect">
            <a:avLst/>
          </a:prstGeom>
        </p:spPr>
      </p:pic>
      <p:sp>
        <p:nvSpPr>
          <p:cNvPr id="1032" name="직사각형 1031"/>
          <p:cNvSpPr txBox="1"/>
          <p:nvPr/>
        </p:nvSpPr>
        <p:spPr>
          <a:xfrm>
            <a:off x="3851920" y="2132856"/>
            <a:ext cx="7308812" cy="360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033" name="직사각형 1032"/>
          <p:cNvSpPr txBox="1"/>
          <p:nvPr/>
        </p:nvSpPr>
        <p:spPr>
          <a:xfrm>
            <a:off x="3995936" y="2024843"/>
            <a:ext cx="8676964" cy="3935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ko-KR">
                <a:solidFill>
                  <a:schemeClr val="tx1"/>
                </a:solidFill>
                <a:latin typeface="+mn-lt"/>
                <a:ea typeface="+mn-ea"/>
                <a:cs typeface="+mn-cs"/>
              </a:rPr>
              <a:t>❍ 참가대상 : 대한민국의 대학(원)생의 재학(휴학)생으로 3인이상의 단체팀</a:t>
            </a:r>
          </a:p>
          <a:p>
            <a:pPr lvl="0"/>
            <a:r>
              <a:rPr lang="ko-KR" altLang="ko-KR">
                <a:solidFill>
                  <a:schemeClr val="tx1"/>
                </a:solidFill>
                <a:latin typeface="+mn-lt"/>
                <a:ea typeface="+mn-ea"/>
                <a:cs typeface="+mn-cs"/>
              </a:rPr>
              <a:t>❍ 참가절차 : ① 참가 신청서 접수 (3월 30일까지)</a:t>
            </a:r>
          </a:p>
          <a:p>
            <a:pPr lvl="0"/>
            <a:r>
              <a:rPr lang="ko-KR" altLang="ko-KR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</a:t>
            </a:r>
            <a:r>
              <a:rPr lang="ko-KR" altLang="en-US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ko-KR" altLang="ko-KR">
                <a:solidFill>
                  <a:schemeClr val="tx1"/>
                </a:solidFill>
                <a:latin typeface="+mn-lt"/>
                <a:ea typeface="+mn-ea"/>
                <a:cs typeface="+mn-cs"/>
              </a:rPr>
              <a:t>② 서류심사 및 결과발표 (4월 6일)</a:t>
            </a:r>
          </a:p>
          <a:p>
            <a:pPr lvl="0"/>
            <a:r>
              <a:rPr lang="ko-KR" altLang="ko-KR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</a:t>
            </a:r>
            <a:r>
              <a:rPr lang="ko-KR" altLang="en-US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ko-KR" altLang="ko-KR">
                <a:solidFill>
                  <a:schemeClr val="tx1"/>
                </a:solidFill>
                <a:latin typeface="+mn-lt"/>
                <a:ea typeface="+mn-ea"/>
                <a:cs typeface="+mn-cs"/>
              </a:rPr>
              <a:t>③ 6월 14일 or 15일 발표 </a:t>
            </a:r>
          </a:p>
          <a:p>
            <a:pPr lvl="0"/>
            <a:r>
              <a:rPr lang="ko-KR" altLang="ko-KR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 (세부 프로그램은 추후공지)      </a:t>
            </a:r>
          </a:p>
          <a:p>
            <a:pPr lvl="0"/>
            <a:r>
              <a:rPr lang="ko-KR" altLang="ko-KR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- 접수기간 : 2018. 6. 1(월)까지</a:t>
            </a:r>
          </a:p>
          <a:p>
            <a:pPr lvl="0"/>
            <a:r>
              <a:rPr lang="ko-KR" altLang="ko-KR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- 신청서 배부 : 2018. 2. 12(월) ~ 3. 30(금)까지</a:t>
            </a:r>
          </a:p>
          <a:p>
            <a:pPr lvl="0"/>
            <a:r>
              <a:rPr lang="ko-KR" altLang="ko-KR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한국감성과학회 홈페이지 다운로드</a:t>
            </a:r>
          </a:p>
          <a:p>
            <a:pPr lvl="0"/>
            <a:r>
              <a:rPr lang="ko-KR" altLang="ko-KR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- 접수방법 : 이메일 또는 팩스 발송</a:t>
            </a:r>
          </a:p>
          <a:p>
            <a:pPr lvl="0"/>
            <a:r>
              <a:rPr lang="ko-KR" altLang="ko-KR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</a:t>
            </a:r>
            <a:r>
              <a:rPr lang="ko-KR" altLang="en-US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ko-KR" altLang="ko-KR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이메일 gamsung@gmail.com 팩스 042-868-5455/</a:t>
            </a:r>
          </a:p>
          <a:p>
            <a:pPr lvl="0"/>
            <a:r>
              <a:rPr lang="ko-KR" altLang="ko-KR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</a:t>
            </a:r>
            <a:r>
              <a:rPr lang="ko-KR" altLang="en-US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ko-KR" altLang="ko-KR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전화 042-604-1096 (한국감성과학회사무국)</a:t>
            </a:r>
            <a:r>
              <a:rPr lang="ko-KR" altLang="ko-KR">
                <a:latin typeface="+mn-lt"/>
                <a:ea typeface="+mn-ea"/>
                <a:cs typeface="+mn-cs"/>
              </a:rPr>
              <a:t>   </a:t>
            </a:r>
          </a:p>
          <a:p>
            <a:pPr lvl="0"/>
            <a:r>
              <a:rPr lang="ko-KR" altLang="ko-KR">
                <a:latin typeface="+mn-lt"/>
                <a:ea typeface="+mn-ea"/>
                <a:cs typeface="+mn-cs"/>
              </a:rPr>
              <a:t>❍ 일    자 : 6월 14일(목) ~ 15일(금)     </a:t>
            </a:r>
          </a:p>
          <a:p>
            <a:pPr lvl="0"/>
            <a:r>
              <a:rPr lang="ko-KR" altLang="ko-KR">
                <a:latin typeface="+mn-lt"/>
                <a:ea typeface="+mn-ea"/>
                <a:cs typeface="+mn-cs"/>
              </a:rPr>
              <a:t>❍ 장    소 :한국과학기술연구원(KIST) 국제협력관</a:t>
            </a:r>
          </a:p>
          <a:p>
            <a:pPr lvl="0"/>
            <a:r>
              <a:rPr lang="ko-KR" altLang="ko-KR">
                <a:latin typeface="+mn-lt"/>
                <a:ea typeface="+mn-ea"/>
                <a:cs typeface="+mn-cs"/>
              </a:rPr>
              <a:t>❍ 주최/주관: 사단법인 한국감성과학회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B88C67F-F887-4243-971A-8D13680970E9}"/>
              </a:ext>
            </a:extLst>
          </p:cNvPr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산학 </a:t>
            </a:r>
            <a:r>
              <a:rPr lang="ko-KR" altLang="en-US" sz="1200" dirty="0" err="1">
                <a:latin typeface="+mn-lt"/>
                <a:ea typeface="+mn-ea"/>
                <a:cs typeface="+mn-cs"/>
              </a:rPr>
              <a:t>캡스톤</a:t>
            </a:r>
            <a:r>
              <a:rPr lang="ko-KR" altLang="en-US" sz="1200" dirty="0">
                <a:latin typeface="+mn-lt"/>
                <a:ea typeface="+mn-ea"/>
                <a:cs typeface="+mn-cs"/>
              </a:rPr>
              <a:t> 디자인</a:t>
            </a:r>
            <a:r>
              <a:rPr lang="en-US" altLang="ko-KR" sz="1200" dirty="0">
                <a:latin typeface="+mn-lt"/>
                <a:ea typeface="+mn-ea"/>
                <a:cs typeface="+mn-cs"/>
              </a:rPr>
              <a:t>1</a:t>
            </a:r>
            <a:endParaRPr lang="ko-KR" altLang="en-US" sz="1200" dirty="0">
              <a:latin typeface="+mn-lt"/>
              <a:ea typeface="+mn-ea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2187" y="715776"/>
            <a:ext cx="6936164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 dirty="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 dirty="0">
                <a:latin typeface="+mn-lt"/>
                <a:ea typeface="+mn-ea"/>
                <a:cs typeface="+mn-cs"/>
              </a:rPr>
              <a:t> 3</a:t>
            </a:r>
            <a:r>
              <a:rPr lang="ko-KR" altLang="en-US" sz="3300" dirty="0">
                <a:latin typeface="+mn-lt"/>
                <a:ea typeface="+mn-ea"/>
                <a:cs typeface="+mn-cs"/>
              </a:rPr>
              <a:t>절 세부내용</a:t>
            </a:r>
          </a:p>
          <a:p>
            <a:pPr lvl="0"/>
            <a:r>
              <a:rPr lang="en-US" altLang="ko-KR" sz="2200" dirty="0" smtClean="0">
                <a:latin typeface="+mn-lt"/>
                <a:ea typeface="+mn-ea"/>
                <a:cs typeface="+mn-cs"/>
              </a:rPr>
              <a:t>3-</a:t>
            </a:r>
            <a:r>
              <a:rPr lang="en-US" altLang="ko-KR" sz="2200" dirty="0">
                <a:latin typeface="+mn-lt"/>
                <a:ea typeface="+mn-ea"/>
                <a:cs typeface="+mn-cs"/>
              </a:rPr>
              <a:t>7</a:t>
            </a:r>
            <a:r>
              <a:rPr lang="en-US" altLang="ko-KR" sz="2200" dirty="0" smtClean="0">
                <a:latin typeface="+mn-lt"/>
                <a:ea typeface="+mn-ea"/>
                <a:cs typeface="+mn-cs"/>
              </a:rPr>
              <a:t>. </a:t>
            </a:r>
            <a:r>
              <a:rPr lang="ko-KR" altLang="en-US" sz="2200" dirty="0">
                <a:latin typeface="+mn-lt"/>
                <a:ea typeface="+mn-ea"/>
                <a:cs typeface="+mn-cs"/>
              </a:rPr>
              <a:t>팀원 소개 및 역할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8336" y="1922194"/>
            <a:ext cx="3564396" cy="534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2013</a:t>
            </a: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4803</a:t>
            </a:r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정다영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16303" y="2005559"/>
            <a:ext cx="3564396" cy="534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20154290 </a:t>
            </a: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김정인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08336" y="4221088"/>
            <a:ext cx="3564396" cy="534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2015</a:t>
            </a: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4</a:t>
            </a:r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312 </a:t>
            </a: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정소영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16303" y="4309815"/>
            <a:ext cx="3564396" cy="534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2015</a:t>
            </a: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4</a:t>
            </a:r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335 </a:t>
            </a: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나지현</a:t>
            </a:r>
          </a:p>
        </p:txBody>
      </p:sp>
      <p:pic>
        <p:nvPicPr>
          <p:cNvPr id="1026" name="Picture 2" descr="C:\Users\전자정보2\Desktop\KakaoTalk_20180321_182844736.jpg"/>
          <p:cNvPicPr>
            <a:picLocks noChangeAspect="1" noChangeArrowheads="1"/>
          </p:cNvPicPr>
          <p:nvPr/>
        </p:nvPicPr>
        <p:blipFill rotWithShape="1">
          <a:blip r:embed="rId2" cstate="print">
            <a:alphaModFix/>
            <a:lum/>
          </a:blip>
          <a:srcRect/>
          <a:stretch>
            <a:fillRect/>
          </a:stretch>
        </p:blipFill>
        <p:spPr>
          <a:xfrm>
            <a:off x="473075" y="2693566"/>
            <a:ext cx="1440001" cy="1440000"/>
          </a:xfrm>
          <a:prstGeom prst="rect">
            <a:avLst/>
          </a:prstGeom>
          <a:noFill/>
        </p:spPr>
      </p:pic>
      <p:pic>
        <p:nvPicPr>
          <p:cNvPr id="1027" name="Picture 3" descr="C:\Users\전자정보2\Desktop\KakaoTalk_20180321_182951699.jpg"/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6640984" y="2641135"/>
            <a:ext cx="1440000" cy="1440000"/>
          </a:xfrm>
          <a:prstGeom prst="rect">
            <a:avLst/>
          </a:prstGeom>
          <a:noFill/>
        </p:spPr>
      </p:pic>
      <p:pic>
        <p:nvPicPr>
          <p:cNvPr id="1028" name="Picture 4" descr="C:\Users\전자정보2\Desktop\KakaoTalk_20180321_182952165.jpg"/>
          <p:cNvPicPr>
            <a:picLocks noChangeAspect="1" noChangeArrowheads="1"/>
          </p:cNvPicPr>
          <p:nvPr/>
        </p:nvPicPr>
        <p:blipFill rotWithShape="1">
          <a:blip r:embed="rId4" cstate="print">
            <a:alphaModFix/>
            <a:lum/>
          </a:blip>
          <a:srcRect/>
          <a:stretch>
            <a:fillRect/>
          </a:stretch>
        </p:blipFill>
        <p:spPr>
          <a:xfrm>
            <a:off x="520384" y="4960219"/>
            <a:ext cx="1440000" cy="1440000"/>
          </a:xfrm>
          <a:prstGeom prst="rect">
            <a:avLst/>
          </a:prstGeom>
          <a:noFill/>
        </p:spPr>
      </p:pic>
      <p:pic>
        <p:nvPicPr>
          <p:cNvPr id="1029" name="Picture 5" descr="C:\Users\전자정보2\Desktop\KakaoTalk_20180321_183019459.jpg"/>
          <p:cNvPicPr>
            <a:picLocks noChangeAspect="1" noChangeArrowheads="1"/>
          </p:cNvPicPr>
          <p:nvPr/>
        </p:nvPicPr>
        <p:blipFill rotWithShape="1">
          <a:blip r:embed="rId5" cstate="print">
            <a:alphaModFix/>
            <a:lum/>
          </a:blip>
          <a:srcRect/>
          <a:stretch>
            <a:fillRect/>
          </a:stretch>
        </p:blipFill>
        <p:spPr>
          <a:xfrm>
            <a:off x="6653437" y="5049340"/>
            <a:ext cx="1440000" cy="1440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195463" y="2998067"/>
            <a:ext cx="4068453" cy="819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600">
                <a:latin typeface="+mn-lt"/>
                <a:ea typeface="+mn-ea"/>
                <a:cs typeface="+mn-cs"/>
              </a:rPr>
              <a:t>역할 </a:t>
            </a:r>
            <a:r>
              <a:rPr lang="en-US" altLang="ko-KR" sz="1600">
                <a:latin typeface="+mn-lt"/>
                <a:ea typeface="+mn-ea"/>
                <a:cs typeface="+mn-cs"/>
              </a:rPr>
              <a:t>: 3D </a:t>
            </a:r>
            <a:r>
              <a:rPr lang="ko-KR" altLang="en-US" sz="1600">
                <a:latin typeface="+mn-lt"/>
                <a:ea typeface="+mn-ea"/>
                <a:cs typeface="+mn-cs"/>
              </a:rPr>
              <a:t>프린터 설계 및 하드웨어 설계</a:t>
            </a:r>
          </a:p>
          <a:p>
            <a:pPr lvl="0"/>
            <a:r>
              <a:rPr lang="en-US" altLang="ko-KR" sz="1600">
                <a:latin typeface="+mn-lt"/>
                <a:ea typeface="+mn-ea"/>
                <a:cs typeface="+mn-cs"/>
              </a:rPr>
              <a:t>E-mail : </a:t>
            </a:r>
            <a:r>
              <a:rPr lang="en-US" altLang="ko-KR" sz="1600">
                <a:latin typeface="+mn-lt"/>
                <a:ea typeface="+mn-ea"/>
                <a:cs typeface="+mn-cs"/>
                <a:hlinkClick r:id="rId6"/>
              </a:rPr>
              <a:t>jdy940828@hanmail.net</a:t>
            </a:r>
            <a:endParaRPr lang="en-US" altLang="ko-KR" sz="1600">
              <a:latin typeface="+mn-lt"/>
              <a:ea typeface="+mn-ea"/>
              <a:cs typeface="+mn-cs"/>
            </a:endParaRPr>
          </a:p>
          <a:p>
            <a:pPr lvl="0"/>
            <a:r>
              <a:rPr lang="en-US" altLang="ko-KR" sz="1600">
                <a:latin typeface="+mn-lt"/>
                <a:ea typeface="+mn-ea"/>
                <a:cs typeface="+mn-cs"/>
              </a:rPr>
              <a:t>SNS : </a:t>
            </a:r>
            <a:r>
              <a:rPr lang="ko-KR" altLang="en-US" sz="1600">
                <a:latin typeface="+mn-lt"/>
                <a:ea typeface="+mn-ea"/>
                <a:cs typeface="+mn-cs"/>
              </a:rPr>
              <a:t>인스타그램 </a:t>
            </a:r>
            <a:r>
              <a:rPr lang="en-US" altLang="ko-KR" sz="1600">
                <a:latin typeface="+mn-lt"/>
                <a:ea typeface="+mn-ea"/>
                <a:cs typeface="+mn-cs"/>
              </a:rPr>
              <a:t>gody0_0v</a:t>
            </a:r>
            <a:endParaRPr lang="ko-KR" altLang="en-US" sz="1600">
              <a:latin typeface="+mn-lt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405180" y="2890393"/>
            <a:ext cx="380090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600">
                <a:latin typeface="+mn-lt"/>
                <a:ea typeface="+mn-ea"/>
                <a:cs typeface="+mn-cs"/>
              </a:rPr>
              <a:t>역할 </a:t>
            </a:r>
            <a:r>
              <a:rPr lang="en-US" altLang="ko-KR" sz="1600">
                <a:latin typeface="+mn-lt"/>
                <a:ea typeface="+mn-ea"/>
                <a:cs typeface="+mn-cs"/>
              </a:rPr>
              <a:t>: </a:t>
            </a:r>
            <a:r>
              <a:rPr lang="ko-KR" altLang="en-US" sz="1600">
                <a:latin typeface="+mn-lt"/>
                <a:ea typeface="+mn-ea"/>
                <a:cs typeface="+mn-cs"/>
              </a:rPr>
              <a:t>날씨 빅데이터 연동 및 소프트웨어 설계</a:t>
            </a:r>
          </a:p>
          <a:p>
            <a:pPr lvl="0"/>
            <a:r>
              <a:rPr lang="en-US" altLang="ko-KR" sz="1600">
                <a:latin typeface="+mn-lt"/>
                <a:ea typeface="+mn-ea"/>
                <a:cs typeface="+mn-cs"/>
              </a:rPr>
              <a:t>E-mail : </a:t>
            </a:r>
            <a:r>
              <a:rPr lang="en-US" altLang="ko-KR" sz="1600">
                <a:latin typeface="+mn-lt"/>
                <a:ea typeface="+mn-ea"/>
                <a:cs typeface="+mn-cs"/>
                <a:hlinkClick r:id="rId7"/>
              </a:rPr>
              <a:t>rla8689@naver.com</a:t>
            </a:r>
            <a:endParaRPr lang="en-US" altLang="ko-KR" sz="1600">
              <a:latin typeface="+mn-lt"/>
              <a:ea typeface="+mn-ea"/>
              <a:cs typeface="+mn-cs"/>
            </a:endParaRPr>
          </a:p>
          <a:p>
            <a:pPr lvl="0"/>
            <a:r>
              <a:rPr lang="en-US" altLang="ko-KR" sz="1600">
                <a:latin typeface="+mn-lt"/>
                <a:ea typeface="+mn-ea"/>
                <a:cs typeface="+mn-cs"/>
              </a:rPr>
              <a:t>SNS : </a:t>
            </a:r>
            <a:r>
              <a:rPr lang="ko-KR" altLang="en-US" sz="1600">
                <a:latin typeface="+mn-lt"/>
                <a:ea typeface="+mn-ea"/>
                <a:cs typeface="+mn-cs"/>
              </a:rPr>
              <a:t>페이스북 </a:t>
            </a:r>
            <a:r>
              <a:rPr lang="en-US" altLang="ko-KR" sz="1600">
                <a:latin typeface="+mn-lt"/>
                <a:ea typeface="+mn-ea"/>
                <a:cs typeface="+mn-cs"/>
              </a:rPr>
              <a:t>01093218689</a:t>
            </a:r>
            <a:endParaRPr lang="ko-KR" altLang="en-US" sz="1600">
              <a:latin typeface="+mn-lt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95463" y="5141610"/>
            <a:ext cx="3800902" cy="819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600">
                <a:latin typeface="+mn-lt"/>
                <a:ea typeface="+mn-ea"/>
                <a:cs typeface="+mn-cs"/>
              </a:rPr>
              <a:t>역할 </a:t>
            </a:r>
            <a:r>
              <a:rPr lang="en-US" altLang="ko-KR" sz="1600">
                <a:latin typeface="+mn-lt"/>
                <a:ea typeface="+mn-ea"/>
                <a:cs typeface="+mn-cs"/>
              </a:rPr>
              <a:t>: </a:t>
            </a:r>
            <a:r>
              <a:rPr lang="ko-KR" altLang="en-US" sz="1600">
                <a:latin typeface="+mn-lt"/>
                <a:ea typeface="+mn-ea"/>
                <a:cs typeface="+mn-cs"/>
              </a:rPr>
              <a:t>앱 개발 및 소프트웨어 설계</a:t>
            </a:r>
          </a:p>
          <a:p>
            <a:pPr lvl="0"/>
            <a:r>
              <a:rPr lang="en-US" altLang="ko-KR" sz="1600">
                <a:latin typeface="+mn-lt"/>
                <a:ea typeface="+mn-ea"/>
                <a:cs typeface="+mn-cs"/>
              </a:rPr>
              <a:t>E-mail : </a:t>
            </a:r>
            <a:r>
              <a:rPr lang="en-US" altLang="ko-KR" sz="1600">
                <a:latin typeface="+mn-lt"/>
                <a:ea typeface="+mn-ea"/>
                <a:cs typeface="+mn-cs"/>
                <a:hlinkClick r:id="rId8"/>
              </a:rPr>
              <a:t>jssy123@naver.com</a:t>
            </a:r>
            <a:endParaRPr lang="en-US" altLang="ko-KR" sz="1600">
              <a:latin typeface="+mn-lt"/>
              <a:ea typeface="+mn-ea"/>
              <a:cs typeface="+mn-cs"/>
            </a:endParaRPr>
          </a:p>
          <a:p>
            <a:pPr lvl="0"/>
            <a:r>
              <a:rPr lang="en-US" altLang="ko-KR" sz="1600">
                <a:latin typeface="+mn-lt"/>
                <a:ea typeface="+mn-ea"/>
                <a:cs typeface="+mn-cs"/>
              </a:rPr>
              <a:t>SNS : </a:t>
            </a:r>
            <a:r>
              <a:rPr lang="ko-KR" altLang="en-US" sz="1600">
                <a:latin typeface="+mn-lt"/>
                <a:ea typeface="+mn-ea"/>
                <a:cs typeface="+mn-cs"/>
              </a:rPr>
              <a:t>페이스북 </a:t>
            </a:r>
            <a:r>
              <a:rPr lang="en-US" altLang="ko-KR" sz="1600">
                <a:latin typeface="+mn-lt"/>
                <a:ea typeface="+mn-ea"/>
                <a:cs typeface="+mn-cs"/>
              </a:rPr>
              <a:t>01096039817</a:t>
            </a:r>
            <a:endParaRPr lang="ko-KR" altLang="en-US" sz="1600">
              <a:latin typeface="+mn-lt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05180" y="5141610"/>
            <a:ext cx="3800902" cy="819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600">
                <a:latin typeface="+mn-lt"/>
                <a:ea typeface="+mn-ea"/>
                <a:cs typeface="+mn-cs"/>
              </a:rPr>
              <a:t>역할 </a:t>
            </a:r>
            <a:r>
              <a:rPr lang="en-US" altLang="ko-KR" sz="1600">
                <a:latin typeface="+mn-lt"/>
                <a:ea typeface="+mn-ea"/>
                <a:cs typeface="+mn-cs"/>
              </a:rPr>
              <a:t>: </a:t>
            </a:r>
            <a:r>
              <a:rPr lang="ko-KR" altLang="en-US" sz="1600">
                <a:latin typeface="+mn-lt"/>
                <a:ea typeface="+mn-ea"/>
                <a:cs typeface="+mn-cs"/>
              </a:rPr>
              <a:t>아두이노 설계 및 하드웨어 설계</a:t>
            </a:r>
          </a:p>
          <a:p>
            <a:pPr lvl="0"/>
            <a:r>
              <a:rPr lang="en-US" altLang="ko-KR" sz="1600">
                <a:latin typeface="+mn-lt"/>
                <a:ea typeface="+mn-ea"/>
                <a:cs typeface="+mn-cs"/>
              </a:rPr>
              <a:t>E-mail : ngh6681@naver.com</a:t>
            </a:r>
          </a:p>
          <a:p>
            <a:pPr lvl="0"/>
            <a:r>
              <a:rPr lang="en-US" altLang="ko-KR" sz="1600">
                <a:latin typeface="+mn-lt"/>
                <a:ea typeface="+mn-ea"/>
                <a:cs typeface="+mn-cs"/>
              </a:rPr>
              <a:t>SNS : </a:t>
            </a:r>
            <a:r>
              <a:rPr lang="ko-KR" altLang="en-US" sz="1600">
                <a:latin typeface="+mn-lt"/>
                <a:ea typeface="+mn-ea"/>
                <a:cs typeface="+mn-cs"/>
              </a:rPr>
              <a:t>페이스북 </a:t>
            </a:r>
            <a:r>
              <a:rPr lang="en-US" altLang="ko-KR" sz="1600">
                <a:latin typeface="+mn-lt"/>
                <a:ea typeface="+mn-ea"/>
                <a:cs typeface="+mn-cs"/>
              </a:rPr>
              <a:t>01091276681</a:t>
            </a:r>
            <a:endParaRPr lang="ko-KR" altLang="en-US" sz="1600">
              <a:latin typeface="+mn-lt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A843247-C6A9-4B17-B31B-34F89970AA6D}"/>
              </a:ext>
            </a:extLst>
          </p:cNvPr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산학 </a:t>
            </a:r>
            <a:r>
              <a:rPr lang="ko-KR" altLang="en-US" sz="1200" dirty="0" err="1">
                <a:latin typeface="+mn-lt"/>
                <a:ea typeface="+mn-ea"/>
                <a:cs typeface="+mn-cs"/>
              </a:rPr>
              <a:t>캡스톤</a:t>
            </a:r>
            <a:r>
              <a:rPr lang="ko-KR" altLang="en-US" sz="1200" dirty="0">
                <a:latin typeface="+mn-lt"/>
                <a:ea typeface="+mn-ea"/>
                <a:cs typeface="+mn-cs"/>
              </a:rPr>
              <a:t> 디자인</a:t>
            </a:r>
            <a:r>
              <a:rPr lang="en-US" altLang="ko-KR" sz="1200" dirty="0">
                <a:latin typeface="+mn-lt"/>
                <a:ea typeface="+mn-ea"/>
                <a:cs typeface="+mn-cs"/>
              </a:rPr>
              <a:t>1</a:t>
            </a:r>
            <a:endParaRPr lang="ko-KR" altLang="en-US" sz="1200" dirty="0">
              <a:latin typeface="+mn-lt"/>
              <a:ea typeface="+mn-ea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-252536" y="2566096"/>
            <a:ext cx="13086208" cy="1725812"/>
            <a:chOff x="-252536" y="2566096"/>
            <a:chExt cx="13086208" cy="1725812"/>
          </a:xfrm>
        </p:grpSpPr>
        <p:sp>
          <p:nvSpPr>
            <p:cNvPr id="15" name="직사각형 14"/>
            <p:cNvSpPr/>
            <p:nvPr/>
          </p:nvSpPr>
          <p:spPr>
            <a:xfrm>
              <a:off x="-252536" y="2566096"/>
              <a:ext cx="13086208" cy="1725812"/>
            </a:xfrm>
            <a:prstGeom prst="rect">
              <a:avLst/>
            </a:prstGeom>
            <a:solidFill>
              <a:schemeClr val="tx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05582" y="2780928"/>
              <a:ext cx="4137764" cy="5670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spc="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-윤고딕360"/>
                  <a:ea typeface="-윤고딕360"/>
                </a:defRPr>
              </a:lvl1pPr>
            </a:lstStyle>
            <a:p>
              <a:pPr algn="l"/>
              <a:r>
                <a:rPr lang="ko-KR" altLang="en-US" sz="3100" spc="5">
                  <a:latin typeface="+mn-lt"/>
                  <a:ea typeface="+mn-ea"/>
                  <a:cs typeface="+mn-cs"/>
                </a:rPr>
                <a:t>개발동기</a:t>
              </a:r>
              <a:endParaRPr lang="en-US" altLang="ko-KR" sz="3100" spc="5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333886" y="3429000"/>
              <a:ext cx="5898736" cy="8238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3600" spc="4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10X10 Bold"/>
                  <a:ea typeface="10X10 Bold"/>
                </a:defRPr>
              </a:lvl1pPr>
            </a:lstStyle>
            <a:p>
              <a:pPr lvl="0"/>
              <a:r>
                <a:rPr lang="en-US" altLang="ko-KR" sz="2400" spc="5">
                  <a:latin typeface="+mn-lt"/>
                  <a:ea typeface="+mn-ea"/>
                  <a:cs typeface="+mn-cs"/>
                </a:rPr>
                <a:t>1-1. </a:t>
              </a:r>
              <a:r>
                <a:rPr lang="ko-KR" altLang="en-US" sz="2400" spc="5">
                  <a:latin typeface="+mn-lt"/>
                  <a:ea typeface="+mn-ea"/>
                  <a:cs typeface="+mn-cs"/>
                </a:rPr>
                <a:t>개발동기</a:t>
              </a:r>
            </a:p>
            <a:p>
              <a:pPr lvl="0"/>
              <a:r>
                <a:rPr lang="en-US" altLang="ko-KR" sz="2400" spc="5">
                  <a:latin typeface="+mn-lt"/>
                  <a:ea typeface="+mn-ea"/>
                  <a:cs typeface="+mn-cs"/>
                </a:rPr>
                <a:t>1-2. </a:t>
              </a:r>
              <a:r>
                <a:rPr lang="ko-KR" altLang="en-US" sz="2400" spc="5">
                  <a:latin typeface="+mn-lt"/>
                  <a:ea typeface="+mn-ea"/>
                  <a:cs typeface="+mn-cs"/>
                </a:rPr>
                <a:t>코디캐스터란 </a:t>
              </a:r>
              <a:r>
                <a:rPr lang="en-US" altLang="ko-KR" sz="2400" spc="5">
                  <a:latin typeface="+mn-lt"/>
                  <a:ea typeface="+mn-ea"/>
                  <a:cs typeface="+mn-cs"/>
                </a:rPr>
                <a:t>?</a:t>
              </a: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1816448" y="2818355"/>
              <a:ext cx="1352609" cy="523220"/>
              <a:chOff x="4031680" y="5095091"/>
              <a:chExt cx="4532076" cy="633096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4031680" y="5099377"/>
                <a:ext cx="4532076" cy="614988"/>
              </a:xfrm>
              <a:prstGeom prst="rect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073355" y="5095091"/>
                <a:ext cx="4460068" cy="621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800" b="1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rPr>
                  <a:t>제 </a:t>
                </a:r>
                <a:r>
                  <a:rPr lang="en-US" altLang="ko-KR" sz="2800" b="1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rPr>
                  <a:t>1</a:t>
                </a:r>
                <a:r>
                  <a:rPr lang="ko-KR" altLang="en-US" sz="2800" b="1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rPr>
                  <a:t>절</a:t>
                </a:r>
                <a:endParaRPr lang="en-US" altLang="ko-KR" sz="2800" b="1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" name="TextBox 11"/>
          <p:cNvSpPr txBox="1"/>
          <p:nvPr/>
        </p:nvSpPr>
        <p:spPr>
          <a:xfrm>
            <a:off x="412187" y="838275"/>
            <a:ext cx="6936164" cy="617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500">
                <a:latin typeface="+mn-lt"/>
                <a:ea typeface="+mn-ea"/>
                <a:cs typeface="+mn-cs"/>
              </a:rPr>
              <a:t>제</a:t>
            </a:r>
            <a:r>
              <a:rPr lang="en-US" altLang="ko-KR" sz="3500">
                <a:latin typeface="+mn-lt"/>
                <a:ea typeface="+mn-ea"/>
                <a:cs typeface="+mn-cs"/>
              </a:rPr>
              <a:t> 1</a:t>
            </a:r>
            <a:r>
              <a:rPr lang="ko-KR" altLang="en-US" sz="3500">
                <a:latin typeface="+mn-lt"/>
                <a:ea typeface="+mn-ea"/>
                <a:cs typeface="+mn-cs"/>
              </a:rPr>
              <a:t>절 개발동기</a:t>
            </a:r>
            <a:endParaRPr lang="en-US" altLang="ko-KR" sz="3500">
              <a:latin typeface="+mn-lt"/>
              <a:ea typeface="+mn-ea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259460E-35A8-4332-9897-8E65BE560A82}"/>
              </a:ext>
            </a:extLst>
          </p:cNvPr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산학 </a:t>
            </a:r>
            <a:r>
              <a:rPr lang="ko-KR" altLang="en-US" sz="1200" dirty="0" err="1">
                <a:latin typeface="+mn-lt"/>
                <a:ea typeface="+mn-ea"/>
                <a:cs typeface="+mn-cs"/>
              </a:rPr>
              <a:t>캡스톤</a:t>
            </a:r>
            <a:r>
              <a:rPr lang="ko-KR" altLang="en-US" sz="1200" dirty="0">
                <a:latin typeface="+mn-lt"/>
                <a:ea typeface="+mn-ea"/>
                <a:cs typeface="+mn-cs"/>
              </a:rPr>
              <a:t> 디자인</a:t>
            </a:r>
            <a:r>
              <a:rPr lang="en-US" altLang="ko-KR" sz="1200" dirty="0">
                <a:latin typeface="+mn-lt"/>
                <a:ea typeface="+mn-ea"/>
                <a:cs typeface="+mn-cs"/>
              </a:rPr>
              <a:t>1</a:t>
            </a:r>
            <a:endParaRPr lang="ko-KR" altLang="en-US" sz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-252536" y="2593478"/>
            <a:ext cx="13086208" cy="1725812"/>
            <a:chOff x="-252536" y="2479803"/>
            <a:chExt cx="13086208" cy="1898393"/>
          </a:xfrm>
        </p:grpSpPr>
        <p:sp>
          <p:nvSpPr>
            <p:cNvPr id="15" name="직사각형 14"/>
            <p:cNvSpPr/>
            <p:nvPr/>
          </p:nvSpPr>
          <p:spPr>
            <a:xfrm>
              <a:off x="-252536" y="2479803"/>
              <a:ext cx="13086208" cy="1898393"/>
            </a:xfrm>
            <a:prstGeom prst="rect">
              <a:avLst/>
            </a:prstGeom>
            <a:solidFill>
              <a:schemeClr val="tx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05582" y="2672914"/>
              <a:ext cx="4137764" cy="626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spc="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-윤고딕360"/>
                  <a:ea typeface="-윤고딕360"/>
                </a:defRPr>
              </a:lvl1pPr>
            </a:lstStyle>
            <a:p>
              <a:pPr algn="l"/>
              <a:r>
                <a:rPr lang="ko-KR" altLang="en-US" sz="3100" spc="5">
                  <a:latin typeface="+mn-lt"/>
                  <a:ea typeface="+mn-ea"/>
                  <a:cs typeface="+mn-cs"/>
                </a:rPr>
                <a:t>질문</a:t>
              </a:r>
              <a:endParaRPr lang="en-US" altLang="ko-KR" sz="3100" spc="5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333886" y="3284983"/>
              <a:ext cx="5898736" cy="4889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3600" spc="4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10X10 Bold"/>
                  <a:ea typeface="10X10 Bold"/>
                </a:defRPr>
              </a:lvl1pPr>
            </a:lstStyle>
            <a:p>
              <a:pPr lvl="0"/>
              <a:r>
                <a:rPr lang="en-US" altLang="ko-KR" sz="2400" spc="5">
                  <a:latin typeface="+mn-lt"/>
                  <a:ea typeface="+mn-ea"/>
                </a:rPr>
                <a:t>4</a:t>
              </a:r>
              <a:r>
                <a:rPr lang="en-US" altLang="ko-KR" sz="2400" spc="5">
                  <a:latin typeface="+mn-lt"/>
                  <a:ea typeface="+mn-ea"/>
                  <a:cs typeface="+mn-cs"/>
                </a:rPr>
                <a:t>-1. </a:t>
              </a:r>
              <a:r>
                <a:rPr lang="ko-KR" altLang="en-US" sz="2400" spc="5">
                  <a:latin typeface="+mn-lt"/>
                  <a:ea typeface="+mn-ea"/>
                  <a:cs typeface="+mn-cs"/>
                </a:rPr>
                <a:t>질문</a:t>
              </a: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1816448" y="2693459"/>
              <a:ext cx="1352609" cy="575542"/>
              <a:chOff x="4031680" y="4943966"/>
              <a:chExt cx="4532076" cy="696405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4031680" y="4962680"/>
                <a:ext cx="4532076" cy="614988"/>
              </a:xfrm>
              <a:prstGeom prst="rect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103685" y="4943963"/>
                <a:ext cx="4460068" cy="6964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800" b="1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rPr>
                  <a:t>제 </a:t>
                </a:r>
                <a:r>
                  <a:rPr lang="en-US" altLang="ko-KR" sz="2800" b="1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rPr>
                  <a:t>4</a:t>
                </a:r>
                <a:r>
                  <a:rPr lang="ko-KR" altLang="en-US" sz="2800" b="1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rPr>
                  <a:t>절</a:t>
                </a:r>
                <a:endParaRPr lang="en-US" altLang="ko-KR" sz="2800" b="1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" name="TextBox 11"/>
          <p:cNvSpPr txBox="1"/>
          <p:nvPr/>
        </p:nvSpPr>
        <p:spPr>
          <a:xfrm>
            <a:off x="412187" y="838275"/>
            <a:ext cx="6936164" cy="617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500">
                <a:latin typeface="+mn-lt"/>
                <a:ea typeface="+mn-ea"/>
                <a:cs typeface="+mn-cs"/>
              </a:rPr>
              <a:t>제</a:t>
            </a:r>
            <a:r>
              <a:rPr lang="en-US" altLang="ko-KR" sz="3500">
                <a:latin typeface="+mn-lt"/>
                <a:ea typeface="+mn-ea"/>
                <a:cs typeface="+mn-cs"/>
              </a:rPr>
              <a:t> 4</a:t>
            </a:r>
            <a:r>
              <a:rPr lang="ko-KR" altLang="en-US" sz="3500">
                <a:latin typeface="+mn-lt"/>
                <a:ea typeface="+mn-ea"/>
                <a:cs typeface="+mn-cs"/>
              </a:rPr>
              <a:t>절 질문</a:t>
            </a:r>
            <a:endParaRPr lang="en-US" altLang="ko-KR" sz="3500">
              <a:latin typeface="+mn-lt"/>
              <a:ea typeface="+mn-ea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87CA4FED-D3D6-45D8-A076-56E1D08C0E76}"/>
              </a:ext>
            </a:extLst>
          </p:cNvPr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산학 </a:t>
            </a:r>
            <a:r>
              <a:rPr lang="ko-KR" altLang="en-US" sz="1200" dirty="0" err="1">
                <a:latin typeface="+mn-lt"/>
                <a:ea typeface="+mn-ea"/>
                <a:cs typeface="+mn-cs"/>
              </a:rPr>
              <a:t>캡스톤</a:t>
            </a:r>
            <a:r>
              <a:rPr lang="ko-KR" altLang="en-US" sz="1200" dirty="0">
                <a:latin typeface="+mn-lt"/>
                <a:ea typeface="+mn-ea"/>
                <a:cs typeface="+mn-cs"/>
              </a:rPr>
              <a:t> 디자인</a:t>
            </a:r>
            <a:r>
              <a:rPr lang="en-US" altLang="ko-KR" sz="1200" dirty="0">
                <a:latin typeface="+mn-lt"/>
                <a:ea typeface="+mn-ea"/>
                <a:cs typeface="+mn-cs"/>
              </a:rPr>
              <a:t>1</a:t>
            </a:r>
            <a:endParaRPr lang="ko-KR" altLang="en-US" sz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14073" y="2592288"/>
            <a:ext cx="3497417" cy="14051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8600" b="1">
                <a:latin typeface="+mn-lt"/>
                <a:ea typeface="+mn-ea"/>
                <a:cs typeface="+mn-cs"/>
              </a:rPr>
              <a:t>Q &amp; 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5A6BE59-7BC8-437F-8A94-F84ED2CE7A69}"/>
              </a:ext>
            </a:extLst>
          </p:cNvPr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산학 </a:t>
            </a:r>
            <a:r>
              <a:rPr lang="ko-KR" altLang="en-US" sz="1200" dirty="0" err="1">
                <a:latin typeface="+mn-lt"/>
                <a:ea typeface="+mn-ea"/>
                <a:cs typeface="+mn-cs"/>
              </a:rPr>
              <a:t>캡스톤</a:t>
            </a:r>
            <a:r>
              <a:rPr lang="ko-KR" altLang="en-US" sz="1200" dirty="0">
                <a:latin typeface="+mn-lt"/>
                <a:ea typeface="+mn-ea"/>
                <a:cs typeface="+mn-cs"/>
              </a:rPr>
              <a:t> 디자인</a:t>
            </a:r>
            <a:r>
              <a:rPr lang="en-US" altLang="ko-KR" sz="1200" dirty="0">
                <a:latin typeface="+mn-lt"/>
                <a:ea typeface="+mn-ea"/>
                <a:cs typeface="+mn-cs"/>
              </a:rPr>
              <a:t>1</a:t>
            </a:r>
            <a:endParaRPr lang="ko-KR" altLang="en-US" sz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01211" y="2898888"/>
            <a:ext cx="6359456" cy="881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200">
                <a:latin typeface="+mn-lt"/>
                <a:ea typeface="+mn-ea"/>
                <a:cs typeface="+mn-cs"/>
              </a:rPr>
              <a:t>캡스톤디자인</a:t>
            </a:r>
          </a:p>
          <a:p>
            <a:pPr algn="ctr"/>
            <a:r>
              <a:rPr lang="en-US" altLang="ko-KR" sz="3000">
                <a:latin typeface="+mn-lt"/>
                <a:ea typeface="+mn-ea"/>
                <a:cs typeface="+mn-cs"/>
              </a:rPr>
              <a:t># </a:t>
            </a:r>
            <a:r>
              <a:rPr lang="ko-KR" altLang="en-US" sz="3000">
                <a:latin typeface="+mn-lt"/>
                <a:ea typeface="+mn-ea"/>
                <a:cs typeface="+mn-cs"/>
              </a:rPr>
              <a:t>코 디 캐 스 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700735" y="4606206"/>
            <a:ext cx="3160419" cy="3448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7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감사합니다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8B3C365-7714-4899-B94F-2ACEBDC306AF}"/>
              </a:ext>
            </a:extLst>
          </p:cNvPr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산학 </a:t>
            </a:r>
            <a:r>
              <a:rPr lang="ko-KR" altLang="en-US" sz="1200" dirty="0" err="1">
                <a:latin typeface="+mn-lt"/>
                <a:ea typeface="+mn-ea"/>
                <a:cs typeface="+mn-cs"/>
              </a:rPr>
              <a:t>캡스톤</a:t>
            </a:r>
            <a:r>
              <a:rPr lang="ko-KR" altLang="en-US" sz="1200" dirty="0">
                <a:latin typeface="+mn-lt"/>
                <a:ea typeface="+mn-ea"/>
                <a:cs typeface="+mn-cs"/>
              </a:rPr>
              <a:t> 디자인</a:t>
            </a:r>
            <a:r>
              <a:rPr lang="en-US" altLang="ko-KR" sz="1200" dirty="0">
                <a:latin typeface="+mn-lt"/>
                <a:ea typeface="+mn-ea"/>
                <a:cs typeface="+mn-cs"/>
              </a:rPr>
              <a:t>1</a:t>
            </a:r>
            <a:endParaRPr lang="ko-KR" altLang="en-US" sz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48296" y="695003"/>
            <a:ext cx="6936164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 dirty="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 dirty="0">
                <a:latin typeface="+mn-lt"/>
                <a:ea typeface="+mn-ea"/>
                <a:cs typeface="+mn-cs"/>
              </a:rPr>
              <a:t> 1</a:t>
            </a:r>
            <a:r>
              <a:rPr lang="ko-KR" altLang="en-US" sz="3300" dirty="0">
                <a:latin typeface="+mn-lt"/>
                <a:ea typeface="+mn-ea"/>
                <a:cs typeface="+mn-cs"/>
              </a:rPr>
              <a:t>절 </a:t>
            </a:r>
            <a:r>
              <a:rPr lang="ko-KR" altLang="en-US" sz="3300" dirty="0" smtClean="0">
                <a:latin typeface="+mn-lt"/>
                <a:ea typeface="+mn-ea"/>
                <a:cs typeface="+mn-cs"/>
              </a:rPr>
              <a:t>개발동기</a:t>
            </a:r>
            <a:endParaRPr lang="ko-KR" altLang="en-US" sz="3300" dirty="0">
              <a:latin typeface="+mn-lt"/>
              <a:ea typeface="+mn-ea"/>
              <a:cs typeface="+mn-cs"/>
            </a:endParaRPr>
          </a:p>
          <a:p>
            <a:pPr lvl="0"/>
            <a:r>
              <a:rPr lang="en-US" altLang="ko-KR" sz="2200" dirty="0">
                <a:latin typeface="+mn-lt"/>
                <a:ea typeface="+mn-ea"/>
                <a:cs typeface="+mn-cs"/>
              </a:rPr>
              <a:t>1-1. </a:t>
            </a:r>
            <a:r>
              <a:rPr lang="ko-KR" altLang="en-US" sz="2200" dirty="0">
                <a:latin typeface="+mn-lt"/>
                <a:ea typeface="+mn-ea"/>
                <a:cs typeface="+mn-cs"/>
              </a:rPr>
              <a:t>개발동기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alphaModFix/>
            <a:lum/>
          </a:blip>
          <a:srcRect/>
          <a:stretch>
            <a:fillRect/>
          </a:stretch>
        </p:blipFill>
        <p:spPr>
          <a:xfrm>
            <a:off x="4055417" y="3429000"/>
            <a:ext cx="4493779" cy="266429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381223" y="1664804"/>
            <a:ext cx="8636001" cy="1390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·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환절기에 높은 일교차로 인한 옷 선택의 불편함을 해소</a:t>
            </a:r>
          </a:p>
          <a:p>
            <a:pPr algn="ctr">
              <a:lnSpc>
                <a:spcPct val="150000"/>
              </a:lnSpc>
            </a:pP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· </a:t>
            </a:r>
            <a:r>
              <a:rPr lang="ko-KR" altLang="en-US" sz="1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빅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데이터와 하드웨어를 접목시킬 수 있으며 실생활에 쓸 수 있는 주제 선정</a:t>
            </a:r>
          </a:p>
          <a:p>
            <a:pPr algn="ctr">
              <a:lnSpc>
                <a:spcPct val="150000"/>
              </a:lnSpc>
            </a:pP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· 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강수 확률 안내를 통해 우산을 미리 준비할 수 있음</a:t>
            </a:r>
            <a:endParaRPr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9B1183E-3611-46C5-9525-59023F92299B}"/>
              </a:ext>
            </a:extLst>
          </p:cNvPr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산학 </a:t>
            </a:r>
            <a:r>
              <a:rPr lang="ko-KR" altLang="en-US" sz="1200" dirty="0" err="1">
                <a:latin typeface="+mn-lt"/>
                <a:ea typeface="+mn-ea"/>
                <a:cs typeface="+mn-cs"/>
              </a:rPr>
              <a:t>캡스톤</a:t>
            </a:r>
            <a:r>
              <a:rPr lang="ko-KR" altLang="en-US" sz="1200" dirty="0">
                <a:latin typeface="+mn-lt"/>
                <a:ea typeface="+mn-ea"/>
                <a:cs typeface="+mn-cs"/>
              </a:rPr>
              <a:t> 디자인</a:t>
            </a:r>
            <a:r>
              <a:rPr lang="en-US" altLang="ko-KR" sz="1200" dirty="0">
                <a:latin typeface="+mn-lt"/>
                <a:ea typeface="+mn-ea"/>
                <a:cs typeface="+mn-cs"/>
              </a:rPr>
              <a:t>1</a:t>
            </a:r>
            <a:endParaRPr lang="ko-KR" altLang="en-US" sz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-428366" y="4365104"/>
            <a:ext cx="13426061" cy="20522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447" y="4581128"/>
            <a:ext cx="11414146" cy="15605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3600" spc="4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10X10 Bold"/>
                <a:ea typeface="10X10 Bold"/>
              </a:defRPr>
            </a:lvl1pPr>
          </a:lstStyle>
          <a:p>
            <a:pPr marL="457200" indent="-457200" algn="ctr">
              <a:buAutoNum type="arabicPeriod"/>
            </a:pPr>
            <a:r>
              <a:rPr lang="en-US" altLang="ko-KR" sz="2600" spc="5">
                <a:latin typeface="+mn-lt"/>
                <a:ea typeface="+mn-ea"/>
                <a:cs typeface="+mn-cs"/>
              </a:rPr>
              <a:t>( </a:t>
            </a:r>
            <a:r>
              <a:rPr lang="ko-KR" altLang="en-US" sz="2600" spc="5">
                <a:solidFill>
                  <a:srgbClr val="FF0000"/>
                </a:solidFill>
                <a:latin typeface="+mn-lt"/>
                <a:ea typeface="+mn-ea"/>
                <a:cs typeface="+mn-cs"/>
              </a:rPr>
              <a:t>코디네이터</a:t>
            </a:r>
            <a:r>
              <a:rPr lang="ko-KR" altLang="en-US" sz="2600" spc="5">
                <a:latin typeface="+mn-lt"/>
                <a:ea typeface="+mn-ea"/>
                <a:cs typeface="+mn-cs"/>
              </a:rPr>
              <a:t> </a:t>
            </a:r>
            <a:r>
              <a:rPr lang="en-US" altLang="ko-KR" sz="2600" spc="5">
                <a:latin typeface="+mn-lt"/>
                <a:ea typeface="+mn-ea"/>
                <a:cs typeface="+mn-cs"/>
              </a:rPr>
              <a:t>) </a:t>
            </a:r>
            <a:r>
              <a:rPr lang="ko-KR" altLang="en-US" sz="2200" spc="5">
                <a:latin typeface="+mn-lt"/>
                <a:ea typeface="+mn-ea"/>
                <a:cs typeface="+mn-cs"/>
              </a:rPr>
              <a:t>란 의상</a:t>
            </a:r>
            <a:r>
              <a:rPr lang="en-US" altLang="ko-KR" sz="2200" spc="5">
                <a:latin typeface="+mn-lt"/>
                <a:ea typeface="+mn-ea"/>
                <a:cs typeface="+mn-cs"/>
              </a:rPr>
              <a:t>, </a:t>
            </a:r>
            <a:r>
              <a:rPr lang="ko-KR" altLang="en-US" sz="2200" spc="5">
                <a:latin typeface="+mn-lt"/>
                <a:ea typeface="+mn-ea"/>
                <a:cs typeface="+mn-cs"/>
              </a:rPr>
              <a:t>화장</a:t>
            </a:r>
            <a:r>
              <a:rPr lang="en-US" altLang="ko-KR" sz="2200" spc="5">
                <a:latin typeface="+mn-lt"/>
                <a:ea typeface="+mn-ea"/>
                <a:cs typeface="+mn-cs"/>
              </a:rPr>
              <a:t>, </a:t>
            </a:r>
            <a:r>
              <a:rPr lang="ko-KR" altLang="en-US" sz="2200" spc="5">
                <a:latin typeface="+mn-lt"/>
                <a:ea typeface="+mn-ea"/>
                <a:cs typeface="+mn-cs"/>
              </a:rPr>
              <a:t>액세서리</a:t>
            </a:r>
            <a:r>
              <a:rPr lang="en-US" altLang="ko-KR" sz="2200" spc="5">
                <a:latin typeface="+mn-lt"/>
                <a:ea typeface="+mn-ea"/>
                <a:cs typeface="+mn-cs"/>
              </a:rPr>
              <a:t>, </a:t>
            </a:r>
            <a:r>
              <a:rPr lang="ko-KR" altLang="en-US" sz="2200" spc="5">
                <a:latin typeface="+mn-lt"/>
                <a:ea typeface="+mn-ea"/>
                <a:cs typeface="+mn-cs"/>
              </a:rPr>
              <a:t>구두 따위를 전체적으로 조화롭게 </a:t>
            </a:r>
          </a:p>
          <a:p>
            <a:pPr algn="ctr"/>
            <a:r>
              <a:rPr lang="ko-KR" altLang="en-US" sz="2200" spc="5">
                <a:latin typeface="+mn-lt"/>
                <a:ea typeface="+mn-ea"/>
                <a:cs typeface="+mn-cs"/>
              </a:rPr>
              <a:t>                갖추어 꾸미는 일을 전문적으로 하는 사람</a:t>
            </a:r>
          </a:p>
          <a:p>
            <a:pPr algn="ctr"/>
            <a:endParaRPr lang="en-US" altLang="ko-KR" sz="2300" spc="5">
              <a:latin typeface="+mn-lt"/>
              <a:ea typeface="+mn-ea"/>
              <a:cs typeface="+mn-cs"/>
            </a:endParaRPr>
          </a:p>
          <a:p>
            <a:pPr algn="ctr"/>
            <a:r>
              <a:rPr lang="en-US" altLang="ko-KR" sz="2300" spc="5">
                <a:latin typeface="+mn-lt"/>
                <a:ea typeface="+mn-ea"/>
                <a:cs typeface="+mn-cs"/>
              </a:rPr>
              <a:t>2. </a:t>
            </a:r>
            <a:r>
              <a:rPr lang="en-US" altLang="ko-KR" sz="2600" spc="5">
                <a:latin typeface="+mn-lt"/>
                <a:ea typeface="+mn-ea"/>
                <a:cs typeface="+mn-cs"/>
              </a:rPr>
              <a:t>( </a:t>
            </a:r>
            <a:r>
              <a:rPr lang="ko-KR" altLang="en-US" sz="2600" spc="5">
                <a:solidFill>
                  <a:srgbClr val="FF0000"/>
                </a:solidFill>
                <a:latin typeface="+mn-lt"/>
                <a:ea typeface="+mn-ea"/>
                <a:cs typeface="+mn-cs"/>
              </a:rPr>
              <a:t>기상캐스터</a:t>
            </a:r>
            <a:r>
              <a:rPr lang="ko-KR" altLang="en-US" sz="2600" spc="5">
                <a:latin typeface="+mn-lt"/>
                <a:ea typeface="+mn-ea"/>
                <a:cs typeface="+mn-cs"/>
              </a:rPr>
              <a:t> </a:t>
            </a:r>
            <a:r>
              <a:rPr lang="en-US" altLang="ko-KR" sz="2600" spc="5">
                <a:latin typeface="+mn-lt"/>
                <a:ea typeface="+mn-ea"/>
                <a:cs typeface="+mn-cs"/>
              </a:rPr>
              <a:t>)</a:t>
            </a:r>
            <a:r>
              <a:rPr lang="en-US" altLang="ko-KR" sz="2200" spc="5">
                <a:latin typeface="+mn-lt"/>
                <a:ea typeface="+mn-ea"/>
                <a:cs typeface="+mn-cs"/>
              </a:rPr>
              <a:t> </a:t>
            </a:r>
            <a:r>
              <a:rPr lang="ko-KR" altLang="en-US" sz="2200" spc="5">
                <a:latin typeface="+mn-lt"/>
                <a:ea typeface="+mn-ea"/>
                <a:cs typeface="+mn-cs"/>
              </a:rPr>
              <a:t>란 날씨와 관련된 기사를 작성하고 편집하여 방송에서 보도함</a:t>
            </a:r>
            <a:endParaRPr lang="en-US" altLang="ko-KR" sz="2200" spc="5">
              <a:latin typeface="+mn-lt"/>
              <a:ea typeface="+mn-ea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039818" y="1628800"/>
            <a:ext cx="2435363" cy="2435363"/>
            <a:chOff x="3039818" y="1628800"/>
            <a:chExt cx="2435363" cy="2435363"/>
          </a:xfrm>
        </p:grpSpPr>
        <p:sp>
          <p:nvSpPr>
            <p:cNvPr id="15" name="타원 14"/>
            <p:cNvSpPr/>
            <p:nvPr/>
          </p:nvSpPr>
          <p:spPr>
            <a:xfrm>
              <a:off x="3039818" y="1628800"/>
              <a:ext cx="2435363" cy="2435363"/>
            </a:xfrm>
            <a:prstGeom prst="ellipse">
              <a:avLst/>
            </a:prstGeom>
            <a:solidFill>
              <a:schemeClr val="accent1">
                <a:lumMod val="50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TextBox 25"/>
            <p:cNvSpPr txBox="1">
              <a:spLocks noChangeArrowheads="1"/>
            </p:cNvSpPr>
            <p:nvPr/>
          </p:nvSpPr>
          <p:spPr>
            <a:xfrm>
              <a:off x="3251151" y="2061651"/>
              <a:ext cx="2012696" cy="1555944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marL="342900" indent="-342900" algn="ctr"/>
              <a:r>
                <a:rPr lang="ko-KR" altLang="en-US" sz="48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코디</a:t>
              </a:r>
            </a:p>
            <a:p>
              <a:pPr marL="342900" indent="-342900" algn="ctr"/>
              <a:r>
                <a:rPr lang="ko-KR" altLang="en-US" sz="48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네이터</a:t>
              </a:r>
              <a:endParaRPr lang="en-US" altLang="ko-KR" sz="480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7013933" y="1637511"/>
            <a:ext cx="2435363" cy="2435363"/>
            <a:chOff x="6898162" y="1637511"/>
            <a:chExt cx="2435363" cy="2435363"/>
          </a:xfrm>
        </p:grpSpPr>
        <p:sp>
          <p:nvSpPr>
            <p:cNvPr id="14" name="타원 13"/>
            <p:cNvSpPr/>
            <p:nvPr/>
          </p:nvSpPr>
          <p:spPr>
            <a:xfrm>
              <a:off x="6898162" y="1637511"/>
              <a:ext cx="2435363" cy="2435363"/>
            </a:xfrm>
            <a:prstGeom prst="ellipse">
              <a:avLst/>
            </a:prstGeom>
            <a:solidFill>
              <a:schemeClr val="accent2">
                <a:lumMod val="75000"/>
                <a:alpha val="4549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TextBox 25"/>
            <p:cNvSpPr txBox="1">
              <a:spLocks noChangeArrowheads="1"/>
            </p:cNvSpPr>
            <p:nvPr/>
          </p:nvSpPr>
          <p:spPr>
            <a:xfrm>
              <a:off x="7109495" y="2075496"/>
              <a:ext cx="2012696" cy="1551624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marL="342900" indent="-342900" algn="ctr"/>
              <a:r>
                <a:rPr lang="ko-KR" altLang="en-US" sz="48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기상</a:t>
              </a:r>
            </a:p>
            <a:p>
              <a:pPr marL="342900" indent="-342900" algn="ctr"/>
              <a:r>
                <a:rPr lang="ko-KR" altLang="en-US" sz="48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캐스터</a:t>
              </a:r>
              <a:endParaRPr lang="en-US" altLang="ko-KR" sz="480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8" name="TextBox 17"/>
          <p:cNvSpPr txBox="1">
            <a:spLocks noChangeArrowheads="1"/>
          </p:cNvSpPr>
          <p:nvPr/>
        </p:nvSpPr>
        <p:spPr>
          <a:xfrm>
            <a:off x="5094459" y="2312876"/>
            <a:ext cx="2300223" cy="1092162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en-US" altLang="ko-KR" sz="6600" dirty="0">
                <a:solidFill>
                  <a:srgbClr val="FFFFFF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rPr>
              <a:t>+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12187" y="715776"/>
            <a:ext cx="6936164" cy="920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>
                <a:latin typeface="+mn-lt"/>
                <a:ea typeface="+mn-ea"/>
                <a:cs typeface="+mn-cs"/>
              </a:rPr>
              <a:t> 1</a:t>
            </a:r>
            <a:r>
              <a:rPr lang="ko-KR" altLang="en-US" sz="3300">
                <a:latin typeface="+mn-lt"/>
                <a:ea typeface="+mn-ea"/>
                <a:cs typeface="+mn-cs"/>
              </a:rPr>
              <a:t>절 개발동기</a:t>
            </a:r>
          </a:p>
          <a:p>
            <a:pPr lvl="0"/>
            <a:r>
              <a:rPr lang="en-US" altLang="ko-KR" sz="2200">
                <a:latin typeface="+mn-lt"/>
                <a:ea typeface="+mn-ea"/>
                <a:cs typeface="+mn-cs"/>
              </a:rPr>
              <a:t>1-2. </a:t>
            </a:r>
            <a:r>
              <a:rPr lang="ko-KR" altLang="en-US" sz="2200">
                <a:latin typeface="+mn-lt"/>
                <a:ea typeface="+mn-ea"/>
                <a:cs typeface="+mn-cs"/>
              </a:rPr>
              <a:t>코디캐스터란 </a:t>
            </a:r>
            <a:r>
              <a:rPr lang="en-US" altLang="ko-KR" sz="2200">
                <a:latin typeface="+mn-lt"/>
                <a:ea typeface="+mn-ea"/>
                <a:cs typeface="+mn-cs"/>
              </a:rPr>
              <a:t>?</a:t>
            </a:r>
            <a:endParaRPr lang="ko-KR" altLang="en-US" sz="2200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383ED0F-2C6F-49D5-B5EA-B510AB2C4296}"/>
              </a:ext>
            </a:extLst>
          </p:cNvPr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산학 </a:t>
            </a:r>
            <a:r>
              <a:rPr lang="ko-KR" altLang="en-US" sz="1200" dirty="0" err="1">
                <a:latin typeface="+mn-lt"/>
                <a:ea typeface="+mn-ea"/>
                <a:cs typeface="+mn-cs"/>
              </a:rPr>
              <a:t>캡스톤</a:t>
            </a:r>
            <a:r>
              <a:rPr lang="ko-KR" altLang="en-US" sz="1200" dirty="0">
                <a:latin typeface="+mn-lt"/>
                <a:ea typeface="+mn-ea"/>
                <a:cs typeface="+mn-cs"/>
              </a:rPr>
              <a:t> 디자인</a:t>
            </a:r>
            <a:r>
              <a:rPr lang="en-US" altLang="ko-KR" sz="1200" dirty="0">
                <a:latin typeface="+mn-lt"/>
                <a:ea typeface="+mn-ea"/>
                <a:cs typeface="+mn-cs"/>
              </a:rPr>
              <a:t>1</a:t>
            </a:r>
            <a:endParaRPr lang="ko-KR" altLang="en-US" sz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-252536" y="2412268"/>
            <a:ext cx="13554260" cy="2492896"/>
            <a:chOff x="-252536" y="2384884"/>
            <a:chExt cx="13554260" cy="2492896"/>
          </a:xfrm>
        </p:grpSpPr>
        <p:sp>
          <p:nvSpPr>
            <p:cNvPr id="15" name="직사각형 14"/>
            <p:cNvSpPr/>
            <p:nvPr/>
          </p:nvSpPr>
          <p:spPr>
            <a:xfrm>
              <a:off x="-252536" y="2384884"/>
              <a:ext cx="13086208" cy="2492896"/>
            </a:xfrm>
            <a:prstGeom prst="rect">
              <a:avLst/>
            </a:prstGeom>
            <a:solidFill>
              <a:schemeClr val="tx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05582" y="2672916"/>
              <a:ext cx="4137764" cy="5656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spc="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-윤고딕360"/>
                  <a:ea typeface="-윤고딕360"/>
                </a:defRPr>
              </a:lvl1pPr>
            </a:lstStyle>
            <a:p>
              <a:pPr algn="l"/>
              <a:r>
                <a:rPr lang="ko-KR" altLang="en-US" sz="3100" spc="5">
                  <a:latin typeface="+mn-lt"/>
                  <a:ea typeface="+mn-ea"/>
                  <a:cs typeface="+mn-cs"/>
                </a:rPr>
                <a:t>개발내용</a:t>
              </a:r>
              <a:endParaRPr lang="en-US" altLang="ko-KR" sz="3100" spc="5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333886" y="3257600"/>
              <a:ext cx="9967838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3600" spc="4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10X10 Bold"/>
                  <a:ea typeface="10X10 Bold"/>
                </a:defRPr>
              </a:lvl1pPr>
            </a:lstStyle>
            <a:p>
              <a:pPr lvl="0"/>
              <a:r>
                <a:rPr lang="en-US" altLang="ko-KR" sz="2400" spc="5" dirty="0" smtClean="0">
                  <a:latin typeface="+mn-lt"/>
                  <a:ea typeface="+mn-ea"/>
                  <a:cs typeface="+mn-cs"/>
                </a:rPr>
                <a:t>2-1</a:t>
              </a:r>
              <a:r>
                <a:rPr lang="en-US" altLang="ko-KR" sz="2400" spc="5" dirty="0">
                  <a:latin typeface="+mn-lt"/>
                  <a:ea typeface="+mn-ea"/>
                  <a:cs typeface="+mn-cs"/>
                </a:rPr>
                <a:t>. </a:t>
              </a:r>
              <a:r>
                <a:rPr lang="ko-KR" altLang="en-US" sz="2400" spc="5" dirty="0">
                  <a:latin typeface="+mn-lt"/>
                  <a:ea typeface="+mn-ea"/>
                  <a:cs typeface="+mn-cs"/>
                </a:rPr>
                <a:t>날씨 </a:t>
              </a:r>
              <a:r>
                <a:rPr lang="ko-KR" altLang="en-US" sz="2400" spc="5" dirty="0" err="1" smtClean="0">
                  <a:latin typeface="+mn-lt"/>
                  <a:ea typeface="+mn-ea"/>
                  <a:cs typeface="+mn-cs"/>
                </a:rPr>
                <a:t>빅데이터</a:t>
              </a:r>
              <a:r>
                <a:rPr lang="ko-KR" altLang="en-US" sz="2400" spc="5" dirty="0" smtClean="0">
                  <a:latin typeface="+mn-lt"/>
                  <a:ea typeface="+mn-ea"/>
                  <a:cs typeface="+mn-cs"/>
                </a:rPr>
                <a:t> </a:t>
              </a:r>
              <a:r>
                <a:rPr lang="en-US" altLang="ko-KR" sz="2400" spc="5" dirty="0" err="1" smtClean="0">
                  <a:latin typeface="+mn-lt"/>
                  <a:ea typeface="+mn-ea"/>
                  <a:cs typeface="+mn-cs"/>
                </a:rPr>
                <a:t>openweathermap</a:t>
              </a:r>
              <a:r>
                <a:rPr lang="en-US" altLang="ko-KR" sz="2400" spc="5" dirty="0" smtClean="0">
                  <a:latin typeface="+mn-lt"/>
                  <a:ea typeface="+mn-ea"/>
                  <a:cs typeface="+mn-cs"/>
                </a:rPr>
                <a:t> </a:t>
              </a:r>
              <a:r>
                <a:rPr lang="ko-KR" altLang="en-US" sz="2400" spc="5" dirty="0" smtClean="0">
                  <a:latin typeface="+mn-lt"/>
                  <a:ea typeface="+mn-ea"/>
                  <a:cs typeface="+mn-cs"/>
                </a:rPr>
                <a:t>선정 이유</a:t>
              </a:r>
              <a:endParaRPr lang="en-US" altLang="ko-KR" sz="2400" spc="5" dirty="0" smtClean="0">
                <a:latin typeface="+mn-lt"/>
                <a:ea typeface="+mn-ea"/>
                <a:cs typeface="+mn-cs"/>
              </a:endParaRPr>
            </a:p>
            <a:p>
              <a:pPr lvl="0"/>
              <a:r>
                <a:rPr lang="en-US" altLang="ko-KR" sz="2400" spc="5" dirty="0" smtClean="0">
                  <a:latin typeface="+mn-lt"/>
                  <a:ea typeface="+mn-ea"/>
                </a:rPr>
                <a:t>2-2. </a:t>
              </a:r>
              <a:r>
                <a:rPr lang="ko-KR" altLang="en-US" sz="2400" spc="5" dirty="0" smtClean="0">
                  <a:latin typeface="+mn-lt"/>
                  <a:ea typeface="+mn-ea"/>
                </a:rPr>
                <a:t>날씨 </a:t>
              </a:r>
              <a:r>
                <a:rPr lang="ko-KR" altLang="en-US" sz="2400" spc="5" dirty="0" err="1" smtClean="0">
                  <a:latin typeface="+mn-lt"/>
                  <a:ea typeface="+mn-ea"/>
                </a:rPr>
                <a:t>빅데이터</a:t>
              </a:r>
              <a:endParaRPr lang="ko-KR" altLang="en-US" sz="2400" spc="5" dirty="0">
                <a:latin typeface="+mn-lt"/>
                <a:ea typeface="+mn-ea"/>
                <a:cs typeface="+mn-cs"/>
              </a:endParaRPr>
            </a:p>
            <a:p>
              <a:pPr lvl="0"/>
              <a:r>
                <a:rPr lang="en-US" altLang="ko-KR" sz="2400" spc="5" dirty="0" smtClean="0">
                  <a:latin typeface="+mn-lt"/>
                  <a:ea typeface="+mn-ea"/>
                  <a:cs typeface="+mn-cs"/>
                </a:rPr>
                <a:t>2-3. </a:t>
              </a:r>
              <a:r>
                <a:rPr lang="ko-KR" altLang="en-US" sz="2400" spc="5" dirty="0">
                  <a:latin typeface="+mn-lt"/>
                  <a:ea typeface="+mn-ea"/>
                  <a:cs typeface="+mn-cs"/>
                </a:rPr>
                <a:t>어플리케이션</a:t>
              </a:r>
            </a:p>
            <a:p>
              <a:pPr lvl="0"/>
              <a:r>
                <a:rPr lang="en-US" altLang="ko-KR" sz="2400" spc="5" dirty="0" smtClean="0">
                  <a:latin typeface="+mn-lt"/>
                  <a:ea typeface="+mn-ea"/>
                  <a:cs typeface="+mn-cs"/>
                </a:rPr>
                <a:t>2-4. </a:t>
              </a:r>
              <a:r>
                <a:rPr lang="ko-KR" altLang="en-US" sz="2400" spc="5" dirty="0">
                  <a:latin typeface="+mn-lt"/>
                  <a:ea typeface="+mn-ea"/>
                  <a:cs typeface="+mn-cs"/>
                </a:rPr>
                <a:t>하드웨어</a:t>
              </a:r>
              <a:endParaRPr lang="en-US" altLang="ko-KR" sz="2400" spc="5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1816448" y="2693457"/>
              <a:ext cx="1352609" cy="523721"/>
              <a:chOff x="4031680" y="4943966"/>
              <a:chExt cx="4532076" cy="633702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4031680" y="4962680"/>
                <a:ext cx="4532076" cy="614988"/>
              </a:xfrm>
              <a:prstGeom prst="rect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103685" y="4943966"/>
                <a:ext cx="4460068" cy="6330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800" b="1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rPr>
                  <a:t>제 </a:t>
                </a:r>
                <a:r>
                  <a:rPr lang="en-US" altLang="ko-KR" sz="2800" b="1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rPr>
                  <a:t>2</a:t>
                </a:r>
                <a:r>
                  <a:rPr lang="ko-KR" altLang="en-US" sz="2800" b="1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rPr>
                  <a:t>절</a:t>
                </a:r>
                <a:endParaRPr lang="en-US" altLang="ko-KR" sz="2800" b="1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" name="TextBox 11"/>
          <p:cNvSpPr txBox="1"/>
          <p:nvPr/>
        </p:nvSpPr>
        <p:spPr>
          <a:xfrm>
            <a:off x="412187" y="838275"/>
            <a:ext cx="6936164" cy="617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500">
                <a:latin typeface="+mn-lt"/>
                <a:ea typeface="+mn-ea"/>
                <a:cs typeface="+mn-cs"/>
              </a:rPr>
              <a:t>제</a:t>
            </a:r>
            <a:r>
              <a:rPr lang="en-US" altLang="ko-KR" sz="3500">
                <a:latin typeface="+mn-lt"/>
                <a:ea typeface="+mn-ea"/>
                <a:cs typeface="+mn-cs"/>
              </a:rPr>
              <a:t> 2</a:t>
            </a:r>
            <a:r>
              <a:rPr lang="ko-KR" altLang="en-US" sz="3500">
                <a:latin typeface="+mn-lt"/>
                <a:ea typeface="+mn-ea"/>
                <a:cs typeface="+mn-cs"/>
              </a:rPr>
              <a:t>절 개발내용</a:t>
            </a:r>
            <a:endParaRPr lang="en-US" altLang="ko-KR" sz="3500">
              <a:latin typeface="+mn-lt"/>
              <a:ea typeface="+mn-ea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AF304AF-2945-4E29-BCBE-9B1C15CC609E}"/>
              </a:ext>
            </a:extLst>
          </p:cNvPr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산학 </a:t>
            </a:r>
            <a:r>
              <a:rPr lang="ko-KR" altLang="en-US" sz="1200" dirty="0" err="1">
                <a:latin typeface="+mn-lt"/>
                <a:ea typeface="+mn-ea"/>
                <a:cs typeface="+mn-cs"/>
              </a:rPr>
              <a:t>캡스톤</a:t>
            </a:r>
            <a:r>
              <a:rPr lang="ko-KR" altLang="en-US" sz="1200" dirty="0">
                <a:latin typeface="+mn-lt"/>
                <a:ea typeface="+mn-ea"/>
                <a:cs typeface="+mn-cs"/>
              </a:rPr>
              <a:t> 디자인</a:t>
            </a:r>
            <a:r>
              <a:rPr lang="en-US" altLang="ko-KR" sz="1200" dirty="0">
                <a:latin typeface="+mn-lt"/>
                <a:ea typeface="+mn-ea"/>
                <a:cs typeface="+mn-cs"/>
              </a:rPr>
              <a:t>1</a:t>
            </a:r>
            <a:endParaRPr lang="ko-KR" altLang="en-US" sz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44" y="4689140"/>
            <a:ext cx="2075319" cy="624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2187" y="715776"/>
            <a:ext cx="6936164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 dirty="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 dirty="0">
                <a:latin typeface="+mn-lt"/>
                <a:ea typeface="+mn-ea"/>
                <a:cs typeface="+mn-cs"/>
              </a:rPr>
              <a:t> 2</a:t>
            </a:r>
            <a:r>
              <a:rPr lang="ko-KR" altLang="en-US" sz="3300" dirty="0">
                <a:latin typeface="+mn-lt"/>
                <a:ea typeface="+mn-ea"/>
                <a:cs typeface="+mn-cs"/>
              </a:rPr>
              <a:t>절 개발내용</a:t>
            </a:r>
          </a:p>
          <a:p>
            <a:pPr lvl="0"/>
            <a:r>
              <a:rPr lang="en-US" altLang="ko-KR" sz="2200" dirty="0">
                <a:latin typeface="+mn-lt"/>
                <a:ea typeface="+mn-ea"/>
                <a:cs typeface="+mn-cs"/>
              </a:rPr>
              <a:t>2-1. </a:t>
            </a:r>
            <a:r>
              <a:rPr lang="ko-KR" altLang="en-US" sz="2200" dirty="0">
                <a:latin typeface="+mn-lt"/>
                <a:ea typeface="+mn-ea"/>
                <a:cs typeface="+mn-cs"/>
              </a:rPr>
              <a:t>날씨 </a:t>
            </a:r>
            <a:r>
              <a:rPr lang="ko-KR" altLang="en-US" sz="2200" dirty="0" err="1" smtClean="0">
                <a:latin typeface="+mn-lt"/>
                <a:ea typeface="+mn-ea"/>
                <a:cs typeface="+mn-cs"/>
              </a:rPr>
              <a:t>빅데이터</a:t>
            </a:r>
            <a:r>
              <a:rPr lang="ko-KR" altLang="en-US" sz="2200" dirty="0" smtClean="0">
                <a:latin typeface="+mn-lt"/>
                <a:ea typeface="+mn-ea"/>
                <a:cs typeface="+mn-cs"/>
              </a:rPr>
              <a:t> </a:t>
            </a:r>
            <a:r>
              <a:rPr lang="en-US" altLang="ko-KR" sz="2200" dirty="0" err="1" smtClean="0">
                <a:latin typeface="+mn-lt"/>
                <a:ea typeface="+mn-ea"/>
                <a:cs typeface="+mn-cs"/>
              </a:rPr>
              <a:t>OpenWeatherMap</a:t>
            </a:r>
            <a:r>
              <a:rPr lang="en-US" altLang="ko-KR" sz="2200" dirty="0" smtClean="0">
                <a:latin typeface="+mn-lt"/>
                <a:ea typeface="+mn-ea"/>
                <a:cs typeface="+mn-cs"/>
              </a:rPr>
              <a:t> </a:t>
            </a:r>
            <a:r>
              <a:rPr lang="ko-KR" altLang="en-US" sz="2200" dirty="0" smtClean="0">
                <a:latin typeface="+mn-lt"/>
                <a:ea typeface="+mn-ea"/>
                <a:cs typeface="+mn-cs"/>
              </a:rPr>
              <a:t>선정 이유</a:t>
            </a:r>
            <a:endParaRPr lang="ko-KR" altLang="en-US" sz="2200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89185E3-2BAC-4BFA-B314-583301C0BDFB}"/>
              </a:ext>
            </a:extLst>
          </p:cNvPr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산학 </a:t>
            </a:r>
            <a:r>
              <a:rPr lang="ko-KR" altLang="en-US" sz="1200" dirty="0" err="1">
                <a:latin typeface="+mn-lt"/>
                <a:ea typeface="+mn-ea"/>
                <a:cs typeface="+mn-cs"/>
              </a:rPr>
              <a:t>캡스톤</a:t>
            </a:r>
            <a:r>
              <a:rPr lang="ko-KR" altLang="en-US" sz="1200" dirty="0">
                <a:latin typeface="+mn-lt"/>
                <a:ea typeface="+mn-ea"/>
                <a:cs typeface="+mn-cs"/>
              </a:rPr>
              <a:t> 디자인</a:t>
            </a:r>
            <a:r>
              <a:rPr lang="en-US" altLang="ko-KR" sz="1200" dirty="0">
                <a:latin typeface="+mn-lt"/>
                <a:ea typeface="+mn-ea"/>
                <a:cs typeface="+mn-cs"/>
              </a:rPr>
              <a:t>1</a:t>
            </a:r>
            <a:endParaRPr lang="ko-KR" altLang="en-US" sz="1200" dirty="0"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9585" y="2027418"/>
            <a:ext cx="1768818" cy="465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3177339" y="1822429"/>
            <a:ext cx="660885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Plan</a:t>
            </a:r>
            <a:r>
              <a:rPr lang="ko-KR" altLang="en-US" sz="1600" dirty="0" smtClean="0"/>
              <a:t>과 </a:t>
            </a:r>
            <a:r>
              <a:rPr lang="en-US" altLang="ko-KR" sz="1600" dirty="0" smtClean="0"/>
              <a:t>call</a:t>
            </a:r>
            <a:r>
              <a:rPr lang="ko-KR" altLang="en-US" sz="1600" dirty="0" smtClean="0"/>
              <a:t>수에 따라 가격이 다름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무료는 하루 </a:t>
            </a:r>
            <a:r>
              <a:rPr lang="en-US" altLang="ko-KR" sz="1600" dirty="0" smtClean="0"/>
              <a:t>500, </a:t>
            </a:r>
            <a:r>
              <a:rPr lang="ko-KR" altLang="en-US" sz="1600" dirty="0" smtClean="0"/>
              <a:t>분당 </a:t>
            </a:r>
            <a:r>
              <a:rPr lang="en-US" altLang="ko-KR" sz="1600" dirty="0" smtClean="0"/>
              <a:t>10</a:t>
            </a:r>
            <a:r>
              <a:rPr lang="ko-KR" altLang="en-US" sz="1600" dirty="0" smtClean="0"/>
              <a:t>건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서비스 수준이 되는 것은 </a:t>
            </a:r>
            <a:r>
              <a:rPr lang="ko-KR" altLang="en-US" sz="1600" u="sng" dirty="0" smtClean="0"/>
              <a:t>월 </a:t>
            </a:r>
            <a:r>
              <a:rPr lang="en-US" altLang="ko-KR" sz="1600" u="sng" dirty="0" smtClean="0"/>
              <a:t>150</a:t>
            </a:r>
            <a:r>
              <a:rPr lang="ko-KR" altLang="en-US" sz="1600" u="sng" dirty="0" smtClean="0"/>
              <a:t>불</a:t>
            </a:r>
            <a:r>
              <a:rPr lang="en-US" altLang="ko-KR" sz="1600" u="sng" dirty="0" smtClean="0"/>
              <a:t>(</a:t>
            </a:r>
            <a:r>
              <a:rPr lang="ko-KR" altLang="en-US" sz="1600" u="sng" dirty="0" smtClean="0"/>
              <a:t>유료</a:t>
            </a:r>
            <a:r>
              <a:rPr lang="en-US" altLang="ko-KR" sz="1600" u="sng" dirty="0" smtClean="0"/>
              <a:t>)</a:t>
            </a:r>
          </a:p>
          <a:p>
            <a:endParaRPr lang="en-US" sz="1400" u="sng" dirty="0" smtClean="0"/>
          </a:p>
          <a:p>
            <a:r>
              <a:rPr lang="en-US" sz="1400" u="sng" dirty="0" smtClean="0"/>
              <a:t>https</a:t>
            </a:r>
            <a:r>
              <a:rPr lang="en-US" sz="1400" u="sng" dirty="0" smtClean="0"/>
              <a:t>://www.wunderground.com/</a:t>
            </a:r>
          </a:p>
          <a:p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177339" y="3045656"/>
            <a:ext cx="5012911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기온변화 및 생활지수 같은 정보 볼 수 없음</a:t>
            </a:r>
            <a:r>
              <a:rPr lang="en-US" altLang="ko-KR" sz="1600" dirty="0" smtClean="0"/>
              <a:t>. </a:t>
            </a:r>
          </a:p>
          <a:p>
            <a:r>
              <a:rPr lang="ko-KR" altLang="en-US" sz="1600" dirty="0" smtClean="0"/>
              <a:t>현 위치검색 및 도시명 검색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세계날씨 </a:t>
            </a:r>
            <a:r>
              <a:rPr lang="ko-KR" altLang="en-US" sz="1600" dirty="0" smtClean="0"/>
              <a:t>모두 </a:t>
            </a:r>
            <a:r>
              <a:rPr lang="ko-KR" altLang="en-US" sz="1600" u="sng" dirty="0" smtClean="0"/>
              <a:t>유료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API</a:t>
            </a:r>
          </a:p>
          <a:p>
            <a:r>
              <a:rPr lang="ko-KR" altLang="en-US" sz="1600" dirty="0" smtClean="0"/>
              <a:t>무료도 있지만 </a:t>
            </a:r>
            <a:r>
              <a:rPr lang="ko-KR" altLang="en-US" sz="1600" u="sng" dirty="0" smtClean="0"/>
              <a:t>데이터의 질이 매우 낮음</a:t>
            </a:r>
            <a:r>
              <a:rPr lang="en-US" altLang="ko-KR" sz="1600" dirty="0" smtClean="0"/>
              <a:t>.</a:t>
            </a:r>
          </a:p>
          <a:p>
            <a:endParaRPr lang="en-US" sz="1400" u="sng" dirty="0" smtClean="0"/>
          </a:p>
          <a:p>
            <a:r>
              <a:rPr lang="en-US" sz="1400" u="sng" dirty="0"/>
              <a:t>http://www.kweather.co.kr/main/main.html</a:t>
            </a:r>
            <a:endParaRPr lang="en-US" altLang="ko-KR" sz="1400" u="sng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1190" y="5928268"/>
            <a:ext cx="2098149" cy="361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3177339" y="5627719"/>
            <a:ext cx="9049272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API </a:t>
            </a:r>
            <a:r>
              <a:rPr lang="ko-KR" altLang="en-US" sz="1600" dirty="0" err="1" smtClean="0"/>
              <a:t>받아오는게</a:t>
            </a:r>
            <a:r>
              <a:rPr lang="ko-KR" altLang="en-US" sz="1600" dirty="0" smtClean="0"/>
              <a:t> 간편하고 대부분 </a:t>
            </a:r>
            <a:r>
              <a:rPr lang="ko-KR" altLang="en-US" sz="1600" u="sng" dirty="0" smtClean="0">
                <a:solidFill>
                  <a:srgbClr val="FF0000"/>
                </a:solidFill>
              </a:rPr>
              <a:t>무료</a:t>
            </a:r>
            <a:r>
              <a:rPr lang="ko-KR" altLang="en-US" sz="1600" dirty="0" smtClean="0"/>
              <a:t>라는 장점</a:t>
            </a:r>
            <a:r>
              <a:rPr lang="en-US" altLang="ko-KR" sz="1600" dirty="0" smtClean="0"/>
              <a:t>.</a:t>
            </a:r>
          </a:p>
          <a:p>
            <a:r>
              <a:rPr lang="en-US" altLang="ko-KR" sz="1600" dirty="0" smtClean="0"/>
              <a:t>40,000</a:t>
            </a:r>
            <a:r>
              <a:rPr lang="ko-KR" altLang="en-US" sz="1600" dirty="0" smtClean="0"/>
              <a:t>개 이상의 기상 관측소의 데이터 기반으로 업데이트 된 </a:t>
            </a:r>
            <a:r>
              <a:rPr lang="en-US" altLang="ko-KR" sz="1600" dirty="0" smtClean="0"/>
              <a:t>70,000</a:t>
            </a:r>
            <a:r>
              <a:rPr lang="ko-KR" altLang="en-US" sz="1600" dirty="0" smtClean="0"/>
              <a:t>도시의 현재 날씨 정보 제공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en-US" sz="1400" u="sng" dirty="0" smtClean="0"/>
              <a:t>http://openweathermap.org/</a:t>
            </a:r>
            <a:endParaRPr lang="en-US" altLang="ko-KR" sz="1400" u="sng" dirty="0"/>
          </a:p>
        </p:txBody>
      </p:sp>
      <p:sp>
        <p:nvSpPr>
          <p:cNvPr id="25" name="TextBox 24"/>
          <p:cNvSpPr txBox="1"/>
          <p:nvPr/>
        </p:nvSpPr>
        <p:spPr>
          <a:xfrm>
            <a:off x="3177339" y="4567771"/>
            <a:ext cx="53896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관측데이터와 예보데이터를 업무에 활용할 수 없음</a:t>
            </a:r>
            <a:r>
              <a:rPr lang="en-US" altLang="ko-KR" sz="1600" u="sng" dirty="0" smtClean="0"/>
              <a:t>(</a:t>
            </a:r>
            <a:r>
              <a:rPr lang="ko-KR" altLang="en-US" sz="1600" u="sng" dirty="0" smtClean="0"/>
              <a:t>유료</a:t>
            </a:r>
            <a:r>
              <a:rPr lang="en-US" altLang="ko-KR" sz="1600" u="sng" dirty="0" smtClean="0"/>
              <a:t>)</a:t>
            </a:r>
          </a:p>
          <a:p>
            <a:endParaRPr lang="en-US" altLang="ko-KR" sz="1400" u="sng" dirty="0" smtClean="0"/>
          </a:p>
          <a:p>
            <a:r>
              <a:rPr lang="en-US" altLang="ko-KR" sz="1400" u="sng" dirty="0"/>
              <a:t>http://www.weatheri.co.kr/</a:t>
            </a:r>
            <a:endParaRPr lang="en-US" altLang="ko-KR" sz="1400" u="sng" dirty="0"/>
          </a:p>
        </p:txBody>
      </p:sp>
      <p:cxnSp>
        <p:nvCxnSpPr>
          <p:cNvPr id="27" name="직선 연결선 26"/>
          <p:cNvCxnSpPr/>
          <p:nvPr/>
        </p:nvCxnSpPr>
        <p:spPr>
          <a:xfrm>
            <a:off x="548403" y="2990844"/>
            <a:ext cx="115291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548403" y="4341825"/>
            <a:ext cx="115291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548403" y="5583267"/>
            <a:ext cx="115291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620" y="3320315"/>
            <a:ext cx="1797940" cy="668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158554" y="2579538"/>
            <a:ext cx="3970262" cy="2642061"/>
            <a:chOff x="1019449" y="2579538"/>
            <a:chExt cx="3970262" cy="2642061"/>
          </a:xfrm>
        </p:grpSpPr>
        <p:pic>
          <p:nvPicPr>
            <p:cNvPr id="5122" name="Picture 2" descr="Api premium icon"/>
            <p:cNvPicPr>
              <a:picLocks noChangeAspect="1" noChangeArrowheads="1"/>
            </p:cNvPicPr>
            <p:nvPr/>
          </p:nvPicPr>
          <p:blipFill rotWithShape="1">
            <a:blip r:embed="rId2" cstate="print">
              <a:alphaModFix/>
              <a:lum/>
            </a:blip>
            <a:srcRect/>
            <a:stretch>
              <a:fillRect/>
            </a:stretch>
          </p:blipFill>
          <p:spPr>
            <a:xfrm>
              <a:off x="2377971" y="3285616"/>
              <a:ext cx="1248298" cy="1547120"/>
            </a:xfrm>
            <a:prstGeom prst="rect">
              <a:avLst/>
            </a:prstGeom>
            <a:noFill/>
          </p:spPr>
        </p:pic>
        <p:pic>
          <p:nvPicPr>
            <p:cNvPr id="5128" name="Picture 8" descr="Eclipse premium icon"/>
            <p:cNvPicPr>
              <a:picLocks noChangeAspect="1" noChangeArrowheads="1"/>
            </p:cNvPicPr>
            <p:nvPr/>
          </p:nvPicPr>
          <p:blipFill rotWithShape="1">
            <a:blip r:embed="rId3" cstate="print">
              <a:alphaModFix/>
              <a:lum/>
            </a:blip>
            <a:srcRect/>
            <a:stretch>
              <a:fillRect/>
            </a:stretch>
          </p:blipFill>
          <p:spPr>
            <a:xfrm>
              <a:off x="1019449" y="2579538"/>
              <a:ext cx="652983" cy="809296"/>
            </a:xfrm>
            <a:prstGeom prst="rect">
              <a:avLst/>
            </a:prstGeom>
            <a:noFill/>
          </p:spPr>
        </p:pic>
        <p:pic>
          <p:nvPicPr>
            <p:cNvPr id="5130" name="Picture 10" descr="Rain premium icon"/>
            <p:cNvPicPr>
              <a:picLocks noChangeAspect="1" noChangeArrowheads="1"/>
            </p:cNvPicPr>
            <p:nvPr/>
          </p:nvPicPr>
          <p:blipFill rotWithShape="1">
            <a:blip r:embed="rId4" cstate="print">
              <a:alphaModFix/>
              <a:lum/>
            </a:blip>
            <a:srcRect/>
            <a:stretch>
              <a:fillRect/>
            </a:stretch>
          </p:blipFill>
          <p:spPr>
            <a:xfrm>
              <a:off x="4336728" y="2579538"/>
              <a:ext cx="652983" cy="809296"/>
            </a:xfrm>
            <a:prstGeom prst="rect">
              <a:avLst/>
            </a:prstGeom>
            <a:noFill/>
          </p:spPr>
        </p:pic>
        <p:pic>
          <p:nvPicPr>
            <p:cNvPr id="5132" name="Picture 12" descr="Lightning premium icon"/>
            <p:cNvPicPr>
              <a:picLocks noChangeAspect="1" noChangeArrowheads="1"/>
            </p:cNvPicPr>
            <p:nvPr/>
          </p:nvPicPr>
          <p:blipFill rotWithShape="1">
            <a:blip r:embed="rId5" cstate="print">
              <a:alphaModFix/>
              <a:lum/>
            </a:blip>
            <a:srcRect/>
            <a:stretch>
              <a:fillRect/>
            </a:stretch>
          </p:blipFill>
          <p:spPr>
            <a:xfrm>
              <a:off x="4336728" y="4412303"/>
              <a:ext cx="652983" cy="809296"/>
            </a:xfrm>
            <a:prstGeom prst="rect">
              <a:avLst/>
            </a:prstGeom>
            <a:noFill/>
          </p:spPr>
        </p:pic>
        <p:pic>
          <p:nvPicPr>
            <p:cNvPr id="5134" name="Picture 14" descr="Cloudy premium icon"/>
            <p:cNvPicPr>
              <a:picLocks noChangeAspect="1" noChangeArrowheads="1"/>
            </p:cNvPicPr>
            <p:nvPr/>
          </p:nvPicPr>
          <p:blipFill rotWithShape="1">
            <a:blip r:embed="rId6" cstate="print">
              <a:alphaModFix/>
              <a:lum/>
            </a:blip>
            <a:srcRect/>
            <a:stretch>
              <a:fillRect/>
            </a:stretch>
          </p:blipFill>
          <p:spPr>
            <a:xfrm>
              <a:off x="1019449" y="4412303"/>
              <a:ext cx="652983" cy="809296"/>
            </a:xfrm>
            <a:prstGeom prst="rect">
              <a:avLst/>
            </a:prstGeom>
            <a:noFill/>
          </p:spPr>
        </p:pic>
      </p:grpSp>
      <p:sp>
        <p:nvSpPr>
          <p:cNvPr id="13" name="TextBox 12"/>
          <p:cNvSpPr txBox="1"/>
          <p:nvPr/>
        </p:nvSpPr>
        <p:spPr>
          <a:xfrm>
            <a:off x="412187" y="715776"/>
            <a:ext cx="6936164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 dirty="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 dirty="0">
                <a:latin typeface="+mn-lt"/>
                <a:ea typeface="+mn-ea"/>
                <a:cs typeface="+mn-cs"/>
              </a:rPr>
              <a:t> 2</a:t>
            </a:r>
            <a:r>
              <a:rPr lang="ko-KR" altLang="en-US" sz="3300" dirty="0">
                <a:latin typeface="+mn-lt"/>
                <a:ea typeface="+mn-ea"/>
                <a:cs typeface="+mn-cs"/>
              </a:rPr>
              <a:t>절 개발내용</a:t>
            </a:r>
          </a:p>
          <a:p>
            <a:pPr lvl="0"/>
            <a:r>
              <a:rPr lang="en-US" altLang="ko-KR" sz="2200" dirty="0" smtClean="0">
                <a:latin typeface="+mn-lt"/>
                <a:ea typeface="+mn-ea"/>
                <a:cs typeface="+mn-cs"/>
              </a:rPr>
              <a:t>2-2. </a:t>
            </a:r>
            <a:r>
              <a:rPr lang="ko-KR" altLang="en-US" sz="2200" dirty="0">
                <a:latin typeface="+mn-lt"/>
                <a:ea typeface="+mn-ea"/>
                <a:cs typeface="+mn-cs"/>
              </a:rPr>
              <a:t>날씨 </a:t>
            </a:r>
            <a:r>
              <a:rPr lang="ko-KR" altLang="en-US" sz="2200" dirty="0" err="1">
                <a:latin typeface="+mn-lt"/>
                <a:ea typeface="+mn-ea"/>
                <a:cs typeface="+mn-cs"/>
              </a:rPr>
              <a:t>빅데이터</a:t>
            </a:r>
            <a:endParaRPr lang="ko-KR" altLang="en-US" sz="2200" dirty="0">
              <a:latin typeface="+mn-lt"/>
              <a:ea typeface="+mn-ea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236828" y="2711070"/>
            <a:ext cx="651672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OpenWeatherMap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-&gt; API 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를</a:t>
            </a: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통해 인터넷으로 온도와 날씨를</a:t>
            </a:r>
          </a:p>
          <a:p>
            <a:pPr algn="ctr">
              <a:lnSpc>
                <a:spcPct val="150000"/>
              </a:lnSpc>
            </a:pP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serial terminal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로 실시간으로 출력</a:t>
            </a:r>
          </a:p>
          <a:p>
            <a:pPr algn="ctr">
              <a:lnSpc>
                <a:spcPct val="150000"/>
              </a:lnSpc>
            </a:pPr>
            <a:endParaRPr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hlinkClick r:id="rId7"/>
              </a:rPr>
              <a:t>http://openweathermap.org/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hlinkClick r:id="rId7"/>
              </a:rPr>
              <a:t> </a:t>
            </a:r>
            <a:endParaRPr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89185E3-2BAC-4BFA-B314-583301C0BDFB}"/>
              </a:ext>
            </a:extLst>
          </p:cNvPr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산학 </a:t>
            </a:r>
            <a:r>
              <a:rPr lang="ko-KR" altLang="en-US" sz="1200" dirty="0" err="1">
                <a:latin typeface="+mn-lt"/>
                <a:ea typeface="+mn-ea"/>
                <a:cs typeface="+mn-cs"/>
              </a:rPr>
              <a:t>캡스톤</a:t>
            </a:r>
            <a:r>
              <a:rPr lang="ko-KR" altLang="en-US" sz="1200" dirty="0">
                <a:latin typeface="+mn-lt"/>
                <a:ea typeface="+mn-ea"/>
                <a:cs typeface="+mn-cs"/>
              </a:rPr>
              <a:t> 디자인</a:t>
            </a:r>
            <a:r>
              <a:rPr lang="en-US" altLang="ko-KR" sz="1200" dirty="0">
                <a:latin typeface="+mn-lt"/>
                <a:ea typeface="+mn-ea"/>
                <a:cs typeface="+mn-cs"/>
              </a:rPr>
              <a:t>1</a:t>
            </a:r>
            <a:endParaRPr lang="ko-KR" altLang="en-US" sz="120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2187" y="715776"/>
            <a:ext cx="6936164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 dirty="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 dirty="0">
                <a:latin typeface="+mn-lt"/>
                <a:ea typeface="+mn-ea"/>
                <a:cs typeface="+mn-cs"/>
              </a:rPr>
              <a:t> 2</a:t>
            </a:r>
            <a:r>
              <a:rPr lang="ko-KR" altLang="en-US" sz="3300" dirty="0">
                <a:latin typeface="+mn-lt"/>
                <a:ea typeface="+mn-ea"/>
                <a:cs typeface="+mn-cs"/>
              </a:rPr>
              <a:t>절 개발내용</a:t>
            </a:r>
          </a:p>
          <a:p>
            <a:pPr lvl="0"/>
            <a:r>
              <a:rPr lang="en-US" altLang="ko-KR" sz="2200" dirty="0" smtClean="0">
                <a:latin typeface="+mn-lt"/>
                <a:ea typeface="+mn-ea"/>
                <a:cs typeface="+mn-cs"/>
              </a:rPr>
              <a:t>2-</a:t>
            </a:r>
            <a:r>
              <a:rPr lang="en-US" altLang="ko-KR" sz="2200" dirty="0"/>
              <a:t>2</a:t>
            </a:r>
            <a:r>
              <a:rPr lang="en-US" altLang="ko-KR" sz="2200" dirty="0" smtClean="0">
                <a:latin typeface="+mn-lt"/>
                <a:ea typeface="+mn-ea"/>
                <a:cs typeface="+mn-cs"/>
              </a:rPr>
              <a:t>.</a:t>
            </a:r>
            <a:r>
              <a:rPr lang="ko-KR" altLang="en-US" sz="2200" dirty="0" smtClean="0">
                <a:latin typeface="+mn-lt"/>
                <a:ea typeface="+mn-ea"/>
                <a:cs typeface="+mn-cs"/>
              </a:rPr>
              <a:t> </a:t>
            </a:r>
            <a:r>
              <a:rPr lang="ko-KR" altLang="en-US" sz="2200" dirty="0">
                <a:latin typeface="+mn-lt"/>
                <a:ea typeface="+mn-ea"/>
                <a:cs typeface="+mn-cs"/>
              </a:rPr>
              <a:t>날씨 </a:t>
            </a:r>
            <a:r>
              <a:rPr lang="ko-KR" altLang="en-US" sz="2200" dirty="0" err="1">
                <a:latin typeface="+mn-lt"/>
                <a:ea typeface="+mn-ea"/>
                <a:cs typeface="+mn-cs"/>
              </a:rPr>
              <a:t>빅데이터</a:t>
            </a:r>
            <a:endParaRPr lang="ko-KR" altLang="en-US" sz="2200" dirty="0"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3075" name="직사각형 3074"/>
          <p:cNvSpPr txBox="1"/>
          <p:nvPr/>
        </p:nvSpPr>
        <p:spPr>
          <a:xfrm>
            <a:off x="376288" y="1916832"/>
            <a:ext cx="7308812" cy="367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076" name="직사각형 3075"/>
          <p:cNvSpPr txBox="1"/>
          <p:nvPr/>
        </p:nvSpPr>
        <p:spPr>
          <a:xfrm>
            <a:off x="6568976" y="2024844"/>
            <a:ext cx="43564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2000" dirty="0">
                <a:latin typeface="+mn-lt"/>
                <a:ea typeface="+mn-ea"/>
                <a:cs typeface="+mn-cs"/>
                <a:hlinkClick r:id="rId2"/>
              </a:rPr>
              <a:t>http://openweathermap.org/</a:t>
            </a:r>
            <a:r>
              <a:rPr lang="ko-KR" altLang="en-US" sz="2000" dirty="0">
                <a:latin typeface="+mn-lt"/>
                <a:ea typeface="+mn-ea"/>
                <a:cs typeface="+mn-cs"/>
              </a:rPr>
              <a:t> 접속</a:t>
            </a:r>
            <a:endParaRPr lang="en-US" altLang="ko-KR" sz="2000" dirty="0">
              <a:latin typeface="+mn-lt"/>
              <a:ea typeface="+mn-ea"/>
              <a:cs typeface="+mn-cs"/>
            </a:endParaRPr>
          </a:p>
        </p:txBody>
      </p:sp>
      <p:pic>
        <p:nvPicPr>
          <p:cNvPr id="3077" name="그림 3076"/>
          <p:cNvPicPr/>
          <p:nvPr/>
        </p:nvPicPr>
        <p:blipFill rotWithShape="1">
          <a:blip r:embed="rId3" cstate="print">
            <a:alphaModFix/>
            <a:lum/>
          </a:blip>
          <a:stretch>
            <a:fillRect/>
          </a:stretch>
        </p:blipFill>
        <p:spPr>
          <a:xfrm>
            <a:off x="3202297" y="1988840"/>
            <a:ext cx="2628900" cy="619125"/>
          </a:xfrm>
          <a:prstGeom prst="rect">
            <a:avLst/>
          </a:prstGeom>
        </p:spPr>
      </p:pic>
      <p:pic>
        <p:nvPicPr>
          <p:cNvPr id="3079" name="그림 3078"/>
          <p:cNvPicPr/>
          <p:nvPr/>
        </p:nvPicPr>
        <p:blipFill rotWithShape="1">
          <a:blip r:embed="rId4" cstate="print">
            <a:alphaModFix/>
            <a:lum/>
          </a:blip>
          <a:stretch>
            <a:fillRect/>
          </a:stretch>
        </p:blipFill>
        <p:spPr>
          <a:xfrm>
            <a:off x="2823673" y="2708920"/>
            <a:ext cx="3458157" cy="1849574"/>
          </a:xfrm>
          <a:prstGeom prst="rect">
            <a:avLst/>
          </a:prstGeom>
        </p:spPr>
      </p:pic>
      <p:sp>
        <p:nvSpPr>
          <p:cNvPr id="3085" name="직사각형 3084"/>
          <p:cNvSpPr txBox="1"/>
          <p:nvPr/>
        </p:nvSpPr>
        <p:spPr>
          <a:xfrm>
            <a:off x="880344" y="3140965"/>
            <a:ext cx="1584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2.  </a:t>
            </a:r>
            <a:r>
              <a:rPr lang="ko-KR" altLang="en-US" dirty="0">
                <a:latin typeface="+mn-lt"/>
                <a:ea typeface="+mn-ea"/>
                <a:cs typeface="+mn-cs"/>
              </a:rPr>
              <a:t>로그인</a:t>
            </a:r>
          </a:p>
        </p:txBody>
      </p:sp>
      <p:sp>
        <p:nvSpPr>
          <p:cNvPr id="3088" name="직사각형 3087"/>
          <p:cNvSpPr txBox="1"/>
          <p:nvPr/>
        </p:nvSpPr>
        <p:spPr>
          <a:xfrm>
            <a:off x="880344" y="2024844"/>
            <a:ext cx="33483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1. </a:t>
            </a:r>
            <a:r>
              <a:rPr lang="ko-KR" altLang="en-US" dirty="0">
                <a:latin typeface="+mn-lt"/>
                <a:ea typeface="+mn-ea"/>
                <a:cs typeface="+mn-cs"/>
              </a:rPr>
              <a:t>홈페이지 접속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7B72A4E-652D-4BE7-B70B-9F5F57173B7A}"/>
              </a:ext>
            </a:extLst>
          </p:cNvPr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산학 </a:t>
            </a:r>
            <a:r>
              <a:rPr lang="ko-KR" altLang="en-US" sz="1200" dirty="0" err="1">
                <a:latin typeface="+mn-lt"/>
                <a:ea typeface="+mn-ea"/>
                <a:cs typeface="+mn-cs"/>
              </a:rPr>
              <a:t>캡스톤</a:t>
            </a:r>
            <a:r>
              <a:rPr lang="ko-KR" altLang="en-US" sz="1200" dirty="0">
                <a:latin typeface="+mn-lt"/>
                <a:ea typeface="+mn-ea"/>
                <a:cs typeface="+mn-cs"/>
              </a:rPr>
              <a:t> 디자인</a:t>
            </a:r>
            <a:r>
              <a:rPr lang="en-US" altLang="ko-KR" sz="1200" dirty="0">
                <a:latin typeface="+mn-lt"/>
                <a:ea typeface="+mn-ea"/>
                <a:cs typeface="+mn-cs"/>
              </a:rPr>
              <a:t>1</a:t>
            </a:r>
            <a:endParaRPr lang="ko-KR" altLang="en-US" sz="1200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직사각형 3075">
            <a:extLst>
              <a:ext uri="{FF2B5EF4-FFF2-40B4-BE49-F238E27FC236}">
                <a16:creationId xmlns:a16="http://schemas.microsoft.com/office/drawing/2014/main" xmlns="" id="{FEB993AB-5573-4E7C-8358-5D3D28BE4A95}"/>
              </a:ext>
            </a:extLst>
          </p:cNvPr>
          <p:cNvSpPr txBox="1"/>
          <p:nvPr/>
        </p:nvSpPr>
        <p:spPr>
          <a:xfrm>
            <a:off x="6604979" y="3310242"/>
            <a:ext cx="43564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latin typeface="+mn-lt"/>
                <a:ea typeface="+mn-ea"/>
                <a:cs typeface="+mn-cs"/>
              </a:rPr>
              <a:t>* </a:t>
            </a:r>
            <a:r>
              <a:rPr lang="ko-KR" altLang="en-US" sz="2000" dirty="0">
                <a:latin typeface="+mn-lt"/>
                <a:ea typeface="+mn-ea"/>
                <a:cs typeface="+mn-cs"/>
              </a:rPr>
              <a:t>가입 후 로그인</a:t>
            </a:r>
            <a:endParaRPr lang="en-US" altLang="ko-KR" sz="2000" dirty="0">
              <a:latin typeface="+mn-lt"/>
              <a:ea typeface="+mn-ea"/>
              <a:cs typeface="+mn-cs"/>
            </a:endParaRPr>
          </a:p>
          <a:p>
            <a:pPr lvl="0"/>
            <a:r>
              <a:rPr lang="en-US" altLang="ko-KR" sz="2000" dirty="0"/>
              <a:t>( </a:t>
            </a:r>
            <a:r>
              <a:rPr lang="ko-KR" altLang="en-US" sz="2000" dirty="0"/>
              <a:t>비로그인 시 </a:t>
            </a:r>
            <a:r>
              <a:rPr lang="en-US" altLang="ko-KR" sz="2000" dirty="0" err="1"/>
              <a:t>api</a:t>
            </a:r>
            <a:r>
              <a:rPr lang="en-US" altLang="ko-KR" sz="2000" dirty="0"/>
              <a:t> </a:t>
            </a:r>
            <a:r>
              <a:rPr lang="ko-KR" altLang="en-US" sz="2000" dirty="0"/>
              <a:t>다운 불가 </a:t>
            </a:r>
            <a:r>
              <a:rPr lang="en-US" altLang="ko-KR" sz="2000" dirty="0"/>
              <a:t>)</a:t>
            </a:r>
            <a:endParaRPr lang="en-US" altLang="ko-KR" sz="2000" dirty="0">
              <a:latin typeface="+mn-lt"/>
              <a:ea typeface="+mn-ea"/>
              <a:cs typeface="+mn-cs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804475CE-C789-4E53-B584-7DEBE01FC3F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l="22241" t="10437" r="24013" b="48425"/>
          <a:stretch/>
        </p:blipFill>
        <p:spPr>
          <a:xfrm>
            <a:off x="5092812" y="4286493"/>
            <a:ext cx="5400600" cy="2325195"/>
          </a:xfrm>
          <a:prstGeom prst="rect">
            <a:avLst/>
          </a:prstGeom>
        </p:spPr>
      </p:pic>
      <p:sp>
        <p:nvSpPr>
          <p:cNvPr id="18" name="직사각형 3087">
            <a:extLst>
              <a:ext uri="{FF2B5EF4-FFF2-40B4-BE49-F238E27FC236}">
                <a16:creationId xmlns:a16="http://schemas.microsoft.com/office/drawing/2014/main" xmlns="" id="{71FDA128-201A-495C-B838-DCD26946B56D}"/>
              </a:ext>
            </a:extLst>
          </p:cNvPr>
          <p:cNvSpPr txBox="1"/>
          <p:nvPr/>
        </p:nvSpPr>
        <p:spPr>
          <a:xfrm>
            <a:off x="880344" y="5200868"/>
            <a:ext cx="4716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3. </a:t>
            </a:r>
            <a:r>
              <a:rPr lang="ko-KR" altLang="en-US" dirty="0" smtClean="0"/>
              <a:t>날씨 검색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지역 </a:t>
            </a:r>
            <a:r>
              <a:rPr lang="ko-KR" altLang="en-US" dirty="0"/>
              <a:t>이름 </a:t>
            </a:r>
            <a:r>
              <a:rPr lang="ko-KR" altLang="en-US" dirty="0" smtClean="0"/>
              <a:t>검색하면 가능</a:t>
            </a: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1" name="도넛 20"/>
          <p:cNvSpPr/>
          <p:nvPr/>
        </p:nvSpPr>
        <p:spPr>
          <a:xfrm>
            <a:off x="6725073" y="5156987"/>
            <a:ext cx="766773" cy="584208"/>
          </a:xfrm>
          <a:prstGeom prst="donut">
            <a:avLst>
              <a:gd name="adj" fmla="val 7665"/>
            </a:avLst>
          </a:prstGeom>
          <a:solidFill>
            <a:srgbClr val="FF0000"/>
          </a:solidFill>
          <a:ln w="635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1822</Words>
  <Application>Microsoft Office PowerPoint</Application>
  <PresentationFormat>사용자 지정</PresentationFormat>
  <Paragraphs>462</Paragraphs>
  <Slides>32</Slides>
  <Notes>2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3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XP R2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소영</cp:lastModifiedBy>
  <cp:revision>202</cp:revision>
  <dcterms:created xsi:type="dcterms:W3CDTF">2016-05-02T15:41:20Z</dcterms:created>
  <dcterms:modified xsi:type="dcterms:W3CDTF">2018-04-10T17:52:12Z</dcterms:modified>
</cp:coreProperties>
</file>